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4" r:id="rId2"/>
    <p:sldId id="285" r:id="rId3"/>
    <p:sldId id="256" r:id="rId4"/>
    <p:sldId id="294" r:id="rId5"/>
    <p:sldId id="260" r:id="rId6"/>
    <p:sldId id="264" r:id="rId7"/>
    <p:sldId id="268" r:id="rId8"/>
    <p:sldId id="272" r:id="rId9"/>
    <p:sldId id="273" r:id="rId10"/>
    <p:sldId id="274" r:id="rId11"/>
    <p:sldId id="278" r:id="rId12"/>
    <p:sldId id="279" r:id="rId13"/>
    <p:sldId id="282" r:id="rId14"/>
    <p:sldId id="292" r:id="rId15"/>
    <p:sldId id="291" r:id="rId16"/>
    <p:sldId id="290" r:id="rId17"/>
    <p:sldId id="286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800080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96" y="-12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2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30D0F-EEEC-4CD4-9BBE-29A9F5C206D0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5D25-A42C-4C40-BCF1-67D30D19E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2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9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D64C-50F8-435F-9101-6B4234D2D6B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50D5-AFAB-45AF-90DD-1F0F5F4D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6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7029400"/>
          </a:xfrm>
        </p:spPr>
      </p:pic>
    </p:spTree>
    <p:extLst>
      <p:ext uri="{BB962C8B-B14F-4D97-AF65-F5344CB8AC3E}">
        <p14:creationId xmlns:p14="http://schemas.microsoft.com/office/powerpoint/2010/main" val="5896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331640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252393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763688" y="343784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Liên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hiệp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HTX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sản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xuất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và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tiêu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thụ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nông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sản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thực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phẩm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toàn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Nghệ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An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148" y="1266474"/>
            <a:ext cx="6683003" cy="47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08644" y="1346860"/>
            <a:ext cx="8711828" cy="306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Số1 3,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Vinh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Nghệ </a:t>
            </a:r>
            <a:r>
              <a:rPr lang="vi-VN" dirty="0">
                <a:latin typeface="Arial" pitchFamily="34" charset="0"/>
                <a:cs typeface="Arial" pitchFamily="34" charset="0"/>
              </a:rPr>
              <a:t>An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Quỳnh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lý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01234000023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ĐK</a:t>
            </a:r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vi-VN" dirty="0">
                <a:latin typeface="Arial" pitchFamily="34" charset="0"/>
                <a:cs typeface="Arial" pitchFamily="34" charset="0"/>
              </a:rPr>
              <a:t>D, </a:t>
            </a:r>
            <a:r>
              <a:rPr lang="en-US" dirty="0">
                <a:latin typeface="Arial" pitchFamily="34" charset="0"/>
                <a:cs typeface="Arial" pitchFamily="34" charset="0"/>
              </a:rPr>
              <a:t>G</a:t>
            </a:r>
            <a:r>
              <a:rPr lang="vi-VN" dirty="0">
                <a:latin typeface="Arial" pitchFamily="34" charset="0"/>
                <a:cs typeface="Arial" pitchFamily="34" charset="0"/>
              </a:rPr>
              <a:t>iấy chứng nhận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VIETGAP, VSATTP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SX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sạch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Káº¿t quáº£ hÃ¬nh áº£nh cho Chi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Káº¿t quáº£ hÃ¬nh áº£nh cho Chil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362430"/>
            <a:ext cx="4860032" cy="33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1259632" y="345232"/>
            <a:ext cx="6496051" cy="558800"/>
            <a:chOff x="1631147" y="1316985"/>
            <a:chExt cx="5761832" cy="559049"/>
          </a:xfrm>
        </p:grpSpPr>
        <p:sp>
          <p:nvSpPr>
            <p:cNvPr id="15" name="Freeform 14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2051720" y="116632"/>
            <a:ext cx="4911895" cy="1219200"/>
            <a:chOff x="2530645" y="1066800"/>
            <a:chExt cx="4651820" cy="1220177"/>
          </a:xfrm>
        </p:grpSpPr>
        <p:pic>
          <p:nvPicPr>
            <p:cNvPr id="18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127349" y="260648"/>
            <a:ext cx="4836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Hợp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tác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xã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SXKD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sản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phẩm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Quế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Phong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51520" y="1437820"/>
            <a:ext cx="8892480" cy="38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2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trấn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Kim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Phong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Nghệ </a:t>
            </a:r>
            <a:r>
              <a:rPr lang="vi-VN" dirty="0">
                <a:latin typeface="Arial" pitchFamily="34" charset="0"/>
                <a:cs typeface="Arial" pitchFamily="34" charset="0"/>
              </a:rPr>
              <a:t>An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2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Sầm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   </a:t>
            </a: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2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2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0946080929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2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dirty="0">
                <a:latin typeface="Arial" pitchFamily="34" charset="0"/>
                <a:cs typeface="Arial" pitchFamily="34" charset="0"/>
              </a:rPr>
              <a:t>iấy chứng nhận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đủ điều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mác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2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miền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2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Chè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rượu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2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Quanh 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3054629"/>
            <a:ext cx="4860032" cy="38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259632" y="345232"/>
            <a:ext cx="6496051" cy="558800"/>
            <a:chOff x="1631147" y="1316985"/>
            <a:chExt cx="5761832" cy="559049"/>
          </a:xfrm>
        </p:grpSpPr>
        <p:sp>
          <p:nvSpPr>
            <p:cNvPr id="5" name="Freeform 4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051720" y="116632"/>
            <a:ext cx="4911895" cy="1219200"/>
            <a:chOff x="2530645" y="1066800"/>
            <a:chExt cx="4651820" cy="1220177"/>
          </a:xfrm>
        </p:grpSpPr>
        <p:pic>
          <p:nvPicPr>
            <p:cNvPr id="8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051720" y="272842"/>
            <a:ext cx="4896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CSSX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Cà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gau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leo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Tân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Thành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Green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9512" y="1196752"/>
            <a:ext cx="82089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huyện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Nghệ </a:t>
            </a:r>
            <a:r>
              <a:rPr lang="vi-VN" dirty="0">
                <a:latin typeface="Arial" pitchFamily="34" charset="0"/>
                <a:cs typeface="Arial" pitchFamily="34" charset="0"/>
              </a:rPr>
              <a:t>An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Phi 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0986.816.461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ĐK</a:t>
            </a:r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vi-VN" dirty="0">
                <a:latin typeface="Arial" pitchFamily="34" charset="0"/>
                <a:cs typeface="Arial" pitchFamily="34" charset="0"/>
              </a:rPr>
              <a:t>D, </a:t>
            </a:r>
            <a:r>
              <a:rPr lang="en-US" dirty="0">
                <a:latin typeface="Arial" pitchFamily="34" charset="0"/>
                <a:cs typeface="Arial" pitchFamily="34" charset="0"/>
              </a:rPr>
              <a:t>G</a:t>
            </a:r>
            <a:r>
              <a:rPr lang="vi-VN" dirty="0">
                <a:latin typeface="Arial" pitchFamily="34" charset="0"/>
                <a:cs typeface="Arial" pitchFamily="34" charset="0"/>
              </a:rPr>
              <a:t>iấy chứng nhận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đủ điều kiện ATTP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vạch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SX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KD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lọc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cs typeface="Arial" pitchFamily="34" charset="0"/>
              </a:rPr>
              <a:t>SX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cs typeface="Arial" pitchFamily="34" charset="0"/>
              </a:rPr>
              <a:t>KD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lọc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đóng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Đóng </a:t>
            </a:r>
            <a:r>
              <a:rPr lang="vi-VN" dirty="0">
                <a:latin typeface="Arial" pitchFamily="34" charset="0"/>
                <a:cs typeface="Arial" pitchFamily="34" charset="0"/>
              </a:rPr>
              <a:t>bao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nhựa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>
                <a:latin typeface="Arial" pitchFamily="34" charset="0"/>
                <a:cs typeface="Arial" pitchFamily="34" charset="0"/>
              </a:rPr>
              <a:t>hộp giấy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3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287603" y="1484784"/>
            <a:ext cx="5886746" cy="30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259632" y="345232"/>
            <a:ext cx="6496051" cy="558800"/>
            <a:chOff x="1631147" y="1316985"/>
            <a:chExt cx="5761832" cy="559049"/>
          </a:xfrm>
        </p:grpSpPr>
        <p:sp>
          <p:nvSpPr>
            <p:cNvPr id="5" name="Freeform 4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180385" y="116632"/>
            <a:ext cx="4651375" cy="1219200"/>
            <a:chOff x="2530645" y="1066800"/>
            <a:chExt cx="4651820" cy="1220177"/>
          </a:xfrm>
        </p:grpSpPr>
        <p:pic>
          <p:nvPicPr>
            <p:cNvPr id="8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979712" y="396820"/>
            <a:ext cx="5112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LÀNG NGHỀ NƯỚC MẮM CỬA HỘI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9512" y="1229620"/>
            <a:ext cx="8568952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</a:t>
            </a: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Trinh	   </a:t>
            </a: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0886868886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chứng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VSATTP,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truy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gốc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SX &amp; KD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mắm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xuất:Nước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mắm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100.000l;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ruốc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30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tấn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00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Quanh </a:t>
            </a:r>
            <a:r>
              <a:rPr lang="vi-VN" dirty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402298"/>
            <a:ext cx="6300192" cy="38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259632" y="345232"/>
            <a:ext cx="6496051" cy="558800"/>
            <a:chOff x="1631147" y="1316985"/>
            <a:chExt cx="5761832" cy="559049"/>
          </a:xfrm>
        </p:grpSpPr>
        <p:sp>
          <p:nvSpPr>
            <p:cNvPr id="5" name="Freeform 4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051720" y="116632"/>
            <a:ext cx="4911895" cy="1219200"/>
            <a:chOff x="2530645" y="1066800"/>
            <a:chExt cx="4651820" cy="1220177"/>
          </a:xfrm>
        </p:grpSpPr>
        <p:pic>
          <p:nvPicPr>
            <p:cNvPr id="8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051720" y="272842"/>
            <a:ext cx="4896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HỢP TÁC XÃ THANH THỦY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9512" y="1196752"/>
            <a:ext cx="8208912" cy="379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Huyện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Đàn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Nghệ </a:t>
            </a:r>
            <a:r>
              <a:rPr lang="vi-VN" dirty="0">
                <a:latin typeface="Arial" pitchFamily="34" charset="0"/>
                <a:cs typeface="Arial" pitchFamily="34" charset="0"/>
              </a:rPr>
              <a:t>An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Thúy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0916.394.313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ĐK</a:t>
            </a:r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vi-VN" dirty="0">
                <a:latin typeface="Arial" pitchFamily="34" charset="0"/>
                <a:cs typeface="Arial" pitchFamily="34" charset="0"/>
              </a:rPr>
              <a:t>D, </a:t>
            </a:r>
            <a:r>
              <a:rPr lang="en-US" dirty="0">
                <a:latin typeface="Arial" pitchFamily="34" charset="0"/>
                <a:cs typeface="Arial" pitchFamily="34" charset="0"/>
              </a:rPr>
              <a:t>G</a:t>
            </a:r>
            <a:r>
              <a:rPr lang="vi-VN" dirty="0">
                <a:latin typeface="Arial" pitchFamily="34" charset="0"/>
                <a:cs typeface="Arial" pitchFamily="34" charset="0"/>
              </a:rPr>
              <a:t>iấy chứng nhận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đủ điều kiện ATTP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vạch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SX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KD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Hồng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cs typeface="Arial" pitchFamily="34" charset="0"/>
              </a:rPr>
              <a:t>SX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cs typeface="Arial" pitchFamily="34" charset="0"/>
              </a:rPr>
              <a:t>KD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hồng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14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1772817"/>
            <a:ext cx="5652120" cy="49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259632" y="345232"/>
            <a:ext cx="6496051" cy="558800"/>
            <a:chOff x="1631147" y="1316985"/>
            <a:chExt cx="5761832" cy="559049"/>
          </a:xfrm>
        </p:grpSpPr>
        <p:sp>
          <p:nvSpPr>
            <p:cNvPr id="5" name="Freeform 4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051720" y="116632"/>
            <a:ext cx="4911895" cy="1219200"/>
            <a:chOff x="2530645" y="1066800"/>
            <a:chExt cx="4651820" cy="1220177"/>
          </a:xfrm>
        </p:grpSpPr>
        <p:pic>
          <p:nvPicPr>
            <p:cNvPr id="8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051720" y="272842"/>
            <a:ext cx="4896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HỢP TÁC XÃ MẬT MÍA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NAM CƯỜNG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9512" y="1196752"/>
            <a:ext cx="8208912" cy="379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Phường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Hòa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Nghệ </a:t>
            </a:r>
            <a:r>
              <a:rPr lang="vi-VN" dirty="0">
                <a:latin typeface="Arial" pitchFamily="34" charset="0"/>
                <a:cs typeface="Arial" pitchFamily="34" charset="0"/>
              </a:rPr>
              <a:t>An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Dũng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0963.374.368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ĐK</a:t>
            </a:r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vi-VN" dirty="0">
                <a:latin typeface="Arial" pitchFamily="34" charset="0"/>
                <a:cs typeface="Arial" pitchFamily="34" charset="0"/>
              </a:rPr>
              <a:t>D, </a:t>
            </a:r>
            <a:r>
              <a:rPr lang="en-US" dirty="0">
                <a:latin typeface="Arial" pitchFamily="34" charset="0"/>
                <a:cs typeface="Arial" pitchFamily="34" charset="0"/>
              </a:rPr>
              <a:t>G</a:t>
            </a:r>
            <a:r>
              <a:rPr lang="vi-VN" dirty="0">
                <a:latin typeface="Arial" pitchFamily="34" charset="0"/>
                <a:cs typeface="Arial" pitchFamily="34" charset="0"/>
              </a:rPr>
              <a:t>iấy chứng nhận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đủ điều kiện ATTP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vạch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SX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KD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mía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cs typeface="Arial" pitchFamily="34" charset="0"/>
              </a:rPr>
              <a:t>SX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cs typeface="Arial" pitchFamily="34" charset="0"/>
              </a:rPr>
              <a:t>KD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Mía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50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2" y="0"/>
            <a:ext cx="9144001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331640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252393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267760" y="232420"/>
            <a:ext cx="4620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HTX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Chanh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Nam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Đàn</a:t>
            </a:r>
            <a:endParaRPr lang="en-US" sz="2000" b="1" dirty="0" smtClean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Chanh</a:t>
            </a:r>
            <a:r>
              <a:rPr lang="en-US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Thiên</a:t>
            </a:r>
            <a:r>
              <a:rPr lang="en-US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Nhẫn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51520" y="1266115"/>
            <a:ext cx="8352928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Nam Kim.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Huyện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Hóa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đốc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0987.932.308</a:t>
            </a:r>
          </a:p>
          <a:p>
            <a:pPr marL="285750" indent="-28575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</a:rPr>
              <a:t>Giấy ĐK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vi-VN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</a:rPr>
              <a:t>D, 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</a:rPr>
              <a:t>iấy chứng nhận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sở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</a:rPr>
              <a:t>đủ điều kiện </a:t>
            </a:r>
            <a:r>
              <a:rPr lang="vi-VN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</a:rPr>
              <a:t>ATTP</a:t>
            </a: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Tem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truy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gốc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Nhãn</a:t>
            </a: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mác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VietGAP</a:t>
            </a:r>
            <a:endParaRPr lang="en-US" dirty="0" smtClean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solidFill>
                  <a:prstClr val="black"/>
                </a:solidFill>
                <a:cs typeface="Arial" pitchFamily="34" charset="0"/>
              </a:rPr>
              <a:t>SX và KD các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Chanh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Bột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hòa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tan.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cốt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dầu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bột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,…..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gói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solidFill>
                  <a:prstClr val="black"/>
                </a:solidFill>
                <a:cs typeface="Arial" pitchFamily="34" charset="0"/>
              </a:rPr>
              <a:t>Đóng thùng </a:t>
            </a:r>
            <a:r>
              <a:rPr lang="vi-VN" dirty="0" smtClean="0">
                <a:solidFill>
                  <a:prstClr val="black"/>
                </a:solidFill>
                <a:cs typeface="Arial" pitchFamily="34" charset="0"/>
              </a:rPr>
              <a:t>5kg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solidFill>
                  <a:prstClr val="black"/>
                </a:solidFill>
                <a:cs typeface="Arial" pitchFamily="34" charset="0"/>
              </a:rPr>
              <a:t> 10kg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vi-VN" dirty="0">
                <a:solidFill>
                  <a:prstClr val="black"/>
                </a:solidFill>
                <a:cs typeface="Arial" pitchFamily="34" charset="0"/>
              </a:rPr>
              <a:t>30kg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solidFill>
                  <a:prstClr val="black"/>
                </a:solidFill>
                <a:cs typeface="Arial" pitchFamily="34" charset="0"/>
              </a:rPr>
              <a:t>800 </a:t>
            </a:r>
            <a:r>
              <a:rPr lang="vi-VN" dirty="0" smtClean="0">
                <a:solidFill>
                  <a:prstClr val="black"/>
                </a:solidFill>
                <a:cs typeface="Arial" pitchFamily="34" charset="0"/>
              </a:rPr>
              <a:t>tấn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ổi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vi-VN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FontTx/>
              <a:buBlip>
                <a:blip r:embed="rId5"/>
              </a:buBlip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solidFill>
                  <a:prstClr val="black"/>
                </a:solidFill>
                <a:cs typeface="Arial" pitchFamily="34" charset="0"/>
              </a:rPr>
              <a:t>Quanh năm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793088" cy="5589239"/>
          </a:xfrm>
        </p:spPr>
      </p:pic>
    </p:spTree>
    <p:extLst>
      <p:ext uri="{BB962C8B-B14F-4D97-AF65-F5344CB8AC3E}">
        <p14:creationId xmlns:p14="http://schemas.microsoft.com/office/powerpoint/2010/main" val="24116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43408"/>
            <a:ext cx="9361040" cy="7272808"/>
          </a:xfrm>
        </p:spPr>
      </p:pic>
    </p:spTree>
    <p:extLst>
      <p:ext uri="{BB962C8B-B14F-4D97-AF65-F5344CB8AC3E}">
        <p14:creationId xmlns:p14="http://schemas.microsoft.com/office/powerpoint/2010/main" val="2732952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3" b="94040" l="6750" r="96333">
                        <a14:foregroundMark x1="88333" y1="25166" x2="90917" y2="27682"/>
                        <a14:foregroundMark x1="72417" y1="11656" x2="82583" y2="21589"/>
                        <a14:foregroundMark x1="43083" y1="26623" x2="48667" y2="23311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171924"/>
            <a:ext cx="4382211" cy="275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07504" y="1267512"/>
            <a:ext cx="8496944" cy="4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Xóm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xã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Thuận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Thái Hoà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</a:t>
            </a: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Thúy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Giám đốc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0989.302.304</a:t>
            </a: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ĐKKD, Giấy chứng nhận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đủ điều kiện ATTP,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iấy chứng nhận mã vạch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Ô</a:t>
            </a: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Tinh nghệ đen, tinh nghệ đỏ, viên tinh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Ô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đóng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Gói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200gr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500gr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1kg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hộp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500gr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1kg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4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Quanh 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331640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252393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252393" y="260649"/>
            <a:ext cx="47678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HTX 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DƯỢC LIỆU PHỦ QUỲ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613" y="3532247"/>
            <a:ext cx="4788024" cy="33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07504" y="1267512"/>
            <a:ext cx="849694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3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19, B2, A4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TP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</a:t>
            </a: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3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Thông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3"/>
              </a:buBlip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lý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3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0968.769.777</a:t>
            </a: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3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ĐKKD, Giấy chứng nhận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đủ điều kiện ATTP,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iấy chứng nhận mã vạch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3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sạch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3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Rau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thịt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3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Quanh 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331640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252393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252393" y="260649"/>
            <a:ext cx="47678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CÔNG TY CP ĐẦU TƯ VÀ PHÁT TRIỂN NN TÂM NGUYÊN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372201" y="1423860"/>
            <a:ext cx="2612334" cy="46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172293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093046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381077" y="260649"/>
            <a:ext cx="39911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HTX </a:t>
            </a:r>
            <a:r>
              <a:rPr lang="en-US" sz="2800" b="1" dirty="0" err="1" smtClean="0"/>
              <a:t>Nông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nghiệp</a:t>
            </a:r>
            <a:r>
              <a:rPr lang="en-US" sz="2800" b="1" dirty="0" smtClean="0"/>
              <a:t> Sen </a:t>
            </a:r>
            <a:r>
              <a:rPr lang="en-US" sz="2800" b="1" dirty="0" err="1" smtClean="0"/>
              <a:t>Quê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Bác</a:t>
            </a:r>
            <a:endParaRPr lang="en-US" sz="28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512" y="1408995"/>
            <a:ext cx="8136904" cy="4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Mậu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2, Kim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Nam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Đàn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Kim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Giám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0949.478.986</a:t>
            </a:r>
          </a:p>
          <a:p>
            <a:pPr marL="285750" indent="-285750" algn="just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iấy </a:t>
            </a:r>
            <a:r>
              <a:rPr lang="vi-VN" dirty="0">
                <a:latin typeface="Arial" pitchFamily="34" charset="0"/>
                <a:cs typeface="Arial" pitchFamily="34" charset="0"/>
              </a:rPr>
              <a:t>chứng nhận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đủ </a:t>
            </a:r>
            <a:r>
              <a:rPr lang="vi-VN" dirty="0">
                <a:latin typeface="Arial" pitchFamily="34" charset="0"/>
                <a:cs typeface="Arial" pitchFamily="34" charset="0"/>
              </a:rPr>
              <a:t>điều kiện ATTP, Giấy xác nhận kiến thức ATTP,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..</a:t>
            </a:r>
          </a:p>
          <a:p>
            <a:pPr marL="285750" indent="-285750" algn="just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Trồng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chăm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sóc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tồn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ướp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giòn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3kg, 100g, 50g, 120g</a:t>
            </a:r>
          </a:p>
          <a:p>
            <a:pPr marL="285750" indent="-28575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griculturewire.com/wp-content/uploads/2016/11/soybea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7" b="96004" l="12626" r="95258">
                        <a14:backgroundMark x1="50563" y1="45027" x2="47777" y2="53730"/>
                        <a14:backgroundMark x1="46354" y1="52575" x2="48192" y2="49201"/>
                        <a14:backgroundMark x1="38886" y1="58615" x2="41731" y2="57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352">
            <a:off x="4237445" y="1172387"/>
            <a:ext cx="5111519" cy="341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172293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093046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200993" y="155249"/>
            <a:ext cx="446087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900" b="1" dirty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HTX chế biến và kinh doanh các sản phẩm nông nghiệp Nam Đàn</a:t>
            </a:r>
            <a:endParaRPr lang="en-US" sz="19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51582" y="1196752"/>
            <a:ext cx="7920880" cy="52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Khối Phan Bội Châu, thị trấn Nam Đàn, huyện Nam Đàn,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Nghệ </a:t>
            </a:r>
            <a:r>
              <a:rPr lang="vi-VN" dirty="0">
                <a:latin typeface="Arial" pitchFamily="34" charset="0"/>
                <a:cs typeface="Arial" pitchFamily="34" charset="0"/>
              </a:rPr>
              <a:t>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Phạm Hải Đường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Giám đốc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0979.325.134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iấy </a:t>
            </a:r>
            <a:r>
              <a:rPr lang="vi-VN" dirty="0">
                <a:latin typeface="Arial" pitchFamily="34" charset="0"/>
                <a:cs typeface="Arial" pitchFamily="34" charset="0"/>
              </a:rPr>
              <a:t>chứng nhận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đủ </a:t>
            </a:r>
            <a:r>
              <a:rPr lang="vi-VN" dirty="0">
                <a:latin typeface="Arial" pitchFamily="34" charset="0"/>
                <a:cs typeface="Arial" pitchFamily="34" charset="0"/>
              </a:rPr>
              <a:t>điều kiện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ATTP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mác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truy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nguồn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gốc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dirty="0">
                <a:latin typeface="Arial" pitchFamily="34" charset="0"/>
                <a:cs typeface="Arial" pitchFamily="34" charset="0"/>
              </a:rPr>
              <a:t>Sản xuất Tương Sa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Nam.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Tương Sa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Nam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đóng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Chai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600ml; </a:t>
            </a:r>
            <a:r>
              <a:rPr lang="fr-FR" dirty="0">
                <a:latin typeface="Arial" pitchFamily="34" charset="0"/>
                <a:cs typeface="Arial" pitchFamily="34" charset="0"/>
              </a:rPr>
              <a:t>1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lit; </a:t>
            </a:r>
            <a:r>
              <a:rPr lang="fr-FR" dirty="0">
                <a:latin typeface="Arial" pitchFamily="34" charset="0"/>
                <a:cs typeface="Arial" pitchFamily="34" charset="0"/>
              </a:rPr>
              <a:t>2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lit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250.000 </a:t>
            </a:r>
            <a:r>
              <a:rPr lang="en-US" dirty="0">
                <a:latin typeface="Arial" pitchFamily="34" charset="0"/>
                <a:cs typeface="Arial" pitchFamily="34" charset="0"/>
              </a:rPr>
              <a:t>lit/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34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32675">
            <a:off x="4439665" y="1709508"/>
            <a:ext cx="4456574" cy="29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331640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252393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360340" y="260648"/>
            <a:ext cx="446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HTX DVSXNN CB KD cam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SP </a:t>
            </a:r>
            <a:r>
              <a:rPr lang="en-US" sz="2000" b="1" dirty="0" err="1"/>
              <a:t>từ</a:t>
            </a:r>
            <a:r>
              <a:rPr lang="en-US" sz="2000" b="1" dirty="0"/>
              <a:t> cam </a:t>
            </a:r>
            <a:r>
              <a:rPr lang="en-US" sz="2000" b="1" dirty="0" err="1"/>
              <a:t>Bản</a:t>
            </a:r>
            <a:r>
              <a:rPr lang="en-US" sz="2000" b="1" dirty="0"/>
              <a:t> </a:t>
            </a:r>
            <a:r>
              <a:rPr lang="en-US" sz="2000" b="1" dirty="0" err="1"/>
              <a:t>Pha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14282" y="1142984"/>
            <a:ext cx="8136904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Khê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Cuông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Kính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00942345968 </a:t>
            </a: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iấy </a:t>
            </a:r>
            <a:r>
              <a:rPr lang="vi-VN" dirty="0">
                <a:latin typeface="Arial" pitchFamily="34" charset="0"/>
                <a:cs typeface="Arial" pitchFamily="34" charset="0"/>
              </a:rPr>
              <a:t>chứng nhận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sở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đủ </a:t>
            </a:r>
            <a:r>
              <a:rPr lang="vi-VN" dirty="0">
                <a:latin typeface="Arial" pitchFamily="34" charset="0"/>
                <a:cs typeface="Arial" pitchFamily="34" charset="0"/>
              </a:rPr>
              <a:t>điều kiện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ATTP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vi-VN" dirty="0">
                <a:latin typeface="Arial" pitchFamily="34" charset="0"/>
                <a:cs typeface="Arial" pitchFamily="34" charset="0"/>
              </a:rPr>
              <a:t>truy xuất nguồn gốc,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hãn mác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SX và KD cây ăn quả có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múi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cam</a:t>
            </a: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Cam,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dầu</a:t>
            </a:r>
            <a:r>
              <a:rPr lang="en-US" dirty="0">
                <a:latin typeface="Arial" pitchFamily="34" charset="0"/>
                <a:cs typeface="Arial" pitchFamily="34" charset="0"/>
              </a:rPr>
              <a:t> cam,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mứt</a:t>
            </a:r>
            <a:r>
              <a:rPr lang="en-US" dirty="0">
                <a:latin typeface="Arial" pitchFamily="34" charset="0"/>
                <a:cs typeface="Arial" pitchFamily="34" charset="0"/>
              </a:rPr>
              <a:t> cam,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dầu</a:t>
            </a:r>
            <a:r>
              <a:rPr lang="en-US" dirty="0">
                <a:latin typeface="Arial" pitchFamily="34" charset="0"/>
                <a:cs typeface="Arial" pitchFamily="34" charset="0"/>
              </a:rPr>
              <a:t> cam,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siro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rượu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cam,…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đóng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Cam đóng thùng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10kg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20kg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hoặc </a:t>
            </a:r>
            <a:r>
              <a:rPr lang="vi-VN" dirty="0">
                <a:latin typeface="Arial" pitchFamily="34" charset="0"/>
                <a:cs typeface="Arial" pitchFamily="34" charset="0"/>
              </a:rPr>
              <a:t>đóng thùng theo yêu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cầu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Cam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70.000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tấn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167" l="100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3031" r="4249" b="7374"/>
          <a:stretch/>
        </p:blipFill>
        <p:spPr bwMode="auto">
          <a:xfrm rot="483443" flipH="1">
            <a:off x="4806424" y="930498"/>
            <a:ext cx="4349112" cy="38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331640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252393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294746" y="385684"/>
            <a:ext cx="462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HTX dịch vụ nông nghiệp </a:t>
            </a:r>
            <a:r>
              <a:rPr lang="vi-VN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19/5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51520" y="1266115"/>
            <a:ext cx="8136904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Lâm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huyện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Đàn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Lê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Sỹ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035.2097.456 </a:t>
            </a:r>
          </a:p>
          <a:p>
            <a:pPr marL="285750" indent="-285750" algn="just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ĐK</a:t>
            </a:r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vi-VN" dirty="0">
                <a:latin typeface="Arial" pitchFamily="34" charset="0"/>
                <a:cs typeface="Arial" pitchFamily="34" charset="0"/>
              </a:rPr>
              <a:t>D, </a:t>
            </a:r>
            <a:r>
              <a:rPr lang="en-US" dirty="0">
                <a:latin typeface="Arial" pitchFamily="34" charset="0"/>
                <a:cs typeface="Arial" pitchFamily="34" charset="0"/>
              </a:rPr>
              <a:t>G</a:t>
            </a:r>
            <a:r>
              <a:rPr lang="vi-VN" dirty="0">
                <a:latin typeface="Arial" pitchFamily="34" charset="0"/>
                <a:cs typeface="Arial" pitchFamily="34" charset="0"/>
              </a:rPr>
              <a:t>iấy chứng nhận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đủ điều kiện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ATTP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truy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nguồn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gốc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mác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Giấy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chứng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VietGAP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SX và KD các loại cây giống, cây ăn quả, vật tư nông nghiệp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Cây giống, ổi giống Đài Loan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(giống </a:t>
            </a:r>
            <a:r>
              <a:rPr lang="vi-VN" dirty="0">
                <a:latin typeface="Arial" pitchFamily="34" charset="0"/>
                <a:cs typeface="Arial" pitchFamily="34" charset="0"/>
              </a:rPr>
              <a:t>ổi lê), bơ, bưởi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đóng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Đóng thùng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5kg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10kg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30kg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800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tấn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ổi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6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Quanh 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213068"/>
            <a:ext cx="5405119" cy="45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1331640" y="345232"/>
            <a:ext cx="6496051" cy="558800"/>
            <a:chOff x="1631147" y="1316985"/>
            <a:chExt cx="5761832" cy="559049"/>
          </a:xfrm>
        </p:grpSpPr>
        <p:sp>
          <p:nvSpPr>
            <p:cNvPr id="11" name="Freeform 10"/>
            <p:cNvSpPr/>
            <p:nvPr/>
          </p:nvSpPr>
          <p:spPr>
            <a:xfrm>
              <a:off x="1631147" y="1316985"/>
              <a:ext cx="5761832" cy="559049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9DCA0D"/>
                </a:gs>
                <a:gs pos="14000">
                  <a:srgbClr val="84AA0B"/>
                </a:gs>
                <a:gs pos="50000">
                  <a:srgbClr val="9DCA0D"/>
                </a:gs>
                <a:gs pos="99000">
                  <a:srgbClr val="9DCA0D"/>
                </a:gs>
                <a:gs pos="86000">
                  <a:srgbClr val="9DCA0D">
                    <a:lumMod val="84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32528" y="1374160"/>
              <a:ext cx="5563294" cy="452640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61832" h="559049">
                  <a:moveTo>
                    <a:pt x="793" y="7938"/>
                  </a:moveTo>
                  <a:cubicBezTo>
                    <a:pt x="123031" y="32544"/>
                    <a:pt x="250031" y="23813"/>
                    <a:pt x="374650" y="31750"/>
                  </a:cubicBezTo>
                  <a:cubicBezTo>
                    <a:pt x="555361" y="27517"/>
                    <a:pt x="750359" y="32808"/>
                    <a:pt x="916782" y="19050"/>
                  </a:cubicBezTo>
                  <a:lnTo>
                    <a:pt x="4862512" y="19050"/>
                  </a:lnTo>
                  <a:lnTo>
                    <a:pt x="5076032" y="26988"/>
                  </a:lnTo>
                  <a:cubicBezTo>
                    <a:pt x="5303838" y="39423"/>
                    <a:pt x="5643562" y="28046"/>
                    <a:pt x="5759450" y="0"/>
                  </a:cubicBezTo>
                  <a:cubicBezTo>
                    <a:pt x="5713942" y="126736"/>
                    <a:pt x="5635095" y="193939"/>
                    <a:pt x="5577681" y="273050"/>
                  </a:cubicBezTo>
                  <a:lnTo>
                    <a:pt x="5761832" y="522287"/>
                  </a:lnTo>
                  <a:cubicBezTo>
                    <a:pt x="5652030" y="552713"/>
                    <a:pt x="5526881" y="557212"/>
                    <a:pt x="5251450" y="558800"/>
                  </a:cubicBezTo>
                  <a:lnTo>
                    <a:pt x="919163" y="550068"/>
                  </a:lnTo>
                  <a:lnTo>
                    <a:pt x="661194" y="553244"/>
                  </a:lnTo>
                  <a:cubicBezTo>
                    <a:pt x="526521" y="556419"/>
                    <a:pt x="206111" y="573881"/>
                    <a:pt x="0" y="527050"/>
                  </a:cubicBezTo>
                  <a:lnTo>
                    <a:pt x="200025" y="271463"/>
                  </a:lnTo>
                  <a:cubicBezTo>
                    <a:pt x="124089" y="193146"/>
                    <a:pt x="79110" y="136261"/>
                    <a:pt x="793" y="7938"/>
                  </a:cubicBezTo>
                  <a:close/>
                </a:path>
              </a:pathLst>
            </a:custGeom>
            <a:noFill/>
            <a:ln w="19050">
              <a:solidFill>
                <a:srgbClr val="CBF34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2309070" y="116632"/>
            <a:ext cx="4651375" cy="1219200"/>
            <a:chOff x="2530645" y="1066800"/>
            <a:chExt cx="4651820" cy="1220177"/>
          </a:xfrm>
        </p:grpSpPr>
        <p:pic>
          <p:nvPicPr>
            <p:cNvPr id="14" name="Picture 4" descr="C:\Users\dell\Desktop\Icon sale page\Icon tĩnh\200wid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59"/>
            <a:stretch>
              <a:fillRect/>
            </a:stretch>
          </p:blipFill>
          <p:spPr bwMode="auto">
            <a:xfrm flipH="1">
              <a:off x="2631272" y="2040885"/>
              <a:ext cx="3744118" cy="246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2530645" y="1066800"/>
              <a:ext cx="4651820" cy="1011238"/>
              <a:chOff x="2671148" y="1311915"/>
              <a:chExt cx="3938587" cy="1011238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148" y="1311915"/>
                <a:ext cx="3938587" cy="1011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762555" y="1386588"/>
                <a:ext cx="3777280" cy="861115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360340" y="260648"/>
            <a:ext cx="4460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Hợp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tác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xã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dirty="0" err="1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Nghi</a:t>
            </a:r>
            <a:r>
              <a:rPr lang="en-US" sz="2000" b="1" dirty="0" smtClean="0">
                <a:solidFill>
                  <a:srgbClr val="99663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Long</a:t>
            </a:r>
            <a:endParaRPr lang="en-US" sz="2000" b="1" dirty="0">
              <a:solidFill>
                <a:srgbClr val="99663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9512" y="1400090"/>
            <a:ext cx="8280920" cy="48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Xóm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>
                <a:latin typeface="Arial" pitchFamily="34" charset="0"/>
                <a:cs typeface="Arial" pitchFamily="34" charset="0"/>
              </a:rPr>
              <a:t>xã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Long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>
                <a:latin typeface="Arial" pitchFamily="34" charset="0"/>
                <a:cs typeface="Arial" pitchFamily="34" charset="0"/>
              </a:rPr>
              <a:t>huyện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Lộc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tỉnh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Nghệ </a:t>
            </a:r>
            <a:r>
              <a:rPr lang="vi-VN" dirty="0">
                <a:latin typeface="Arial" pitchFamily="34" charset="0"/>
                <a:cs typeface="Arial" pitchFamily="34" charset="0"/>
              </a:rPr>
              <a:t>An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Cảnh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Giám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đốc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0913.076.385 </a:t>
            </a: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Giấy ĐK</a:t>
            </a:r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vi-VN" dirty="0">
                <a:latin typeface="Arial" pitchFamily="34" charset="0"/>
                <a:cs typeface="Arial" pitchFamily="34" charset="0"/>
              </a:rPr>
              <a:t>D, </a:t>
            </a:r>
            <a:r>
              <a:rPr lang="en-US" dirty="0">
                <a:latin typeface="Arial" pitchFamily="34" charset="0"/>
                <a:cs typeface="Arial" pitchFamily="34" charset="0"/>
              </a:rPr>
              <a:t>G</a:t>
            </a:r>
            <a:r>
              <a:rPr lang="vi-VN" dirty="0">
                <a:latin typeface="Arial" pitchFamily="34" charset="0"/>
                <a:cs typeface="Arial" pitchFamily="34" charset="0"/>
              </a:rPr>
              <a:t>iấy chứng nhận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đủ điều kiện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ATTP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mác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Ngành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nghề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SX &amp; KD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và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doanh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các sản phẩm từ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sạch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nay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Dầu lạc, lạc nhân (Giống lạc sen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sạch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đóng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Dầu lạc chai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1lit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2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lit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5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lit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Dầu lạc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00 </a:t>
            </a:r>
            <a:r>
              <a:rPr lang="vi-VN" dirty="0">
                <a:latin typeface="Arial" pitchFamily="34" charset="0"/>
                <a:cs typeface="Arial" pitchFamily="34" charset="0"/>
              </a:rPr>
              <a:t>lit/ngày;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ts val="2600"/>
              </a:lnSpc>
              <a:spcBef>
                <a:spcPts val="200"/>
              </a:spcBef>
              <a:spcAft>
                <a:spcPts val="200"/>
              </a:spcAft>
              <a:buSzPct val="175000"/>
              <a:buBlip>
                <a:blip r:embed="rId5"/>
              </a:buBlip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bán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dirty="0">
                <a:latin typeface="Arial" pitchFamily="34" charset="0"/>
                <a:cs typeface="Arial" pitchFamily="34" charset="0"/>
              </a:rPr>
              <a:t>Quanh 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14375470</TotalTime>
  <Words>1761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NamCT</cp:lastModifiedBy>
  <cp:revision>215</cp:revision>
  <cp:lastPrinted>2018-06-19T07:53:23Z</cp:lastPrinted>
  <dcterms:created xsi:type="dcterms:W3CDTF">2018-06-19T04:22:08Z</dcterms:created>
  <dcterms:modified xsi:type="dcterms:W3CDTF">2020-07-28T07:46:57Z</dcterms:modified>
</cp:coreProperties>
</file>