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84" r:id="rId2"/>
    <p:sldId id="285" r:id="rId3"/>
    <p:sldId id="256" r:id="rId4"/>
    <p:sldId id="294" r:id="rId5"/>
    <p:sldId id="260" r:id="rId6"/>
    <p:sldId id="264" r:id="rId7"/>
    <p:sldId id="268" r:id="rId8"/>
    <p:sldId id="272" r:id="rId9"/>
    <p:sldId id="273" r:id="rId10"/>
    <p:sldId id="274" r:id="rId11"/>
    <p:sldId id="278" r:id="rId12"/>
    <p:sldId id="279" r:id="rId13"/>
    <p:sldId id="282" r:id="rId14"/>
    <p:sldId id="292" r:id="rId15"/>
    <p:sldId id="291" r:id="rId16"/>
    <p:sldId id="290" r:id="rId17"/>
    <p:sldId id="286" r:id="rId18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8000"/>
    <a:srgbClr val="800080"/>
    <a:srgbClr val="000066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4" d="100"/>
          <a:sy n="64" d="100"/>
        </p:scale>
        <p:origin x="-3396" y="-126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31223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330D0F-EEEC-4CD4-9BBE-29A9F5C206D0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B5D25-A42C-4C40-BCF1-67D30D19E0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922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DD64C-50F8-435F-9101-6B4234D2D6B2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50D5-AFAB-45AF-90DD-1F0F5F4D0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764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DD64C-50F8-435F-9101-6B4234D2D6B2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50D5-AFAB-45AF-90DD-1F0F5F4D0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74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DD64C-50F8-435F-9101-6B4234D2D6B2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50D5-AFAB-45AF-90DD-1F0F5F4D0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678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DD64C-50F8-435F-9101-6B4234D2D6B2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50D5-AFAB-45AF-90DD-1F0F5F4D0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98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DD64C-50F8-435F-9101-6B4234D2D6B2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50D5-AFAB-45AF-90DD-1F0F5F4D0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40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DD64C-50F8-435F-9101-6B4234D2D6B2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50D5-AFAB-45AF-90DD-1F0F5F4D0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906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DD64C-50F8-435F-9101-6B4234D2D6B2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50D5-AFAB-45AF-90DD-1F0F5F4D0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512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DD64C-50F8-435F-9101-6B4234D2D6B2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50D5-AFAB-45AF-90DD-1F0F5F4D0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93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DD64C-50F8-435F-9101-6B4234D2D6B2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50D5-AFAB-45AF-90DD-1F0F5F4D0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860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DD64C-50F8-435F-9101-6B4234D2D6B2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50D5-AFAB-45AF-90DD-1F0F5F4D0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761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DD64C-50F8-435F-9101-6B4234D2D6B2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50D5-AFAB-45AF-90DD-1F0F5F4D0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425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DD64C-50F8-435F-9101-6B4234D2D6B2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450D5-AFAB-45AF-90DD-1F0F5F4D0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461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gif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361040" cy="7029400"/>
          </a:xfrm>
        </p:spPr>
      </p:pic>
    </p:spTree>
    <p:extLst>
      <p:ext uri="{BB962C8B-B14F-4D97-AF65-F5344CB8AC3E}">
        <p14:creationId xmlns:p14="http://schemas.microsoft.com/office/powerpoint/2010/main" val="58966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83"/>
          <p:cNvGrpSpPr>
            <a:grpSpLocks/>
          </p:cNvGrpSpPr>
          <p:nvPr/>
        </p:nvGrpSpPr>
        <p:grpSpPr bwMode="auto">
          <a:xfrm>
            <a:off x="1331640" y="345232"/>
            <a:ext cx="6496051" cy="558800"/>
            <a:chOff x="1631147" y="1316985"/>
            <a:chExt cx="5761832" cy="559049"/>
          </a:xfrm>
        </p:grpSpPr>
        <p:sp>
          <p:nvSpPr>
            <p:cNvPr id="11" name="Freeform 10"/>
            <p:cNvSpPr/>
            <p:nvPr/>
          </p:nvSpPr>
          <p:spPr>
            <a:xfrm>
              <a:off x="1631147" y="1316985"/>
              <a:ext cx="5761832" cy="559049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9DCA0D"/>
                </a:gs>
                <a:gs pos="14000">
                  <a:srgbClr val="84AA0B"/>
                </a:gs>
                <a:gs pos="50000">
                  <a:srgbClr val="9DCA0D"/>
                </a:gs>
                <a:gs pos="99000">
                  <a:srgbClr val="9DCA0D"/>
                </a:gs>
                <a:gs pos="86000">
                  <a:srgbClr val="9DCA0D">
                    <a:lumMod val="84000"/>
                  </a:srgbClr>
                </a:gs>
              </a:gsLst>
              <a:lin ang="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1732528" y="1374160"/>
              <a:ext cx="5563294" cy="452640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noFill/>
            <a:ln w="19050">
              <a:solidFill>
                <a:srgbClr val="CBF34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2252393" y="116632"/>
            <a:ext cx="4651375" cy="1219200"/>
            <a:chOff x="2530645" y="1066800"/>
            <a:chExt cx="4651820" cy="1220177"/>
          </a:xfrm>
        </p:grpSpPr>
        <p:pic>
          <p:nvPicPr>
            <p:cNvPr id="14" name="Picture 4" descr="C:\Users\dell\Desktop\Icon sale page\Icon tĩnh\200wide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59"/>
            <a:stretch>
              <a:fillRect/>
            </a:stretch>
          </p:blipFill>
          <p:spPr bwMode="auto">
            <a:xfrm flipH="1">
              <a:off x="2631272" y="2040885"/>
              <a:ext cx="3744118" cy="246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" name="Group 10"/>
            <p:cNvGrpSpPr>
              <a:grpSpLocks/>
            </p:cNvGrpSpPr>
            <p:nvPr/>
          </p:nvGrpSpPr>
          <p:grpSpPr bwMode="auto">
            <a:xfrm>
              <a:off x="2530645" y="1066800"/>
              <a:ext cx="4651820" cy="1011238"/>
              <a:chOff x="2671148" y="1311915"/>
              <a:chExt cx="3938587" cy="1011238"/>
            </a:xfrm>
          </p:grpSpPr>
          <p:pic>
            <p:nvPicPr>
              <p:cNvPr id="16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71148" y="1311915"/>
                <a:ext cx="3938587" cy="10112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7" name="Rounded Rectangle 16"/>
              <p:cNvSpPr/>
              <p:nvPr/>
            </p:nvSpPr>
            <p:spPr>
              <a:xfrm>
                <a:off x="2762555" y="1386588"/>
                <a:ext cx="3777280" cy="861115"/>
              </a:xfrm>
              <a:prstGeom prst="roundRect">
                <a:avLst>
                  <a:gd name="adj" fmla="val 12108"/>
                </a:avLst>
              </a:prstGeom>
              <a:noFill/>
              <a:ln w="19050">
                <a:solidFill>
                  <a:srgbClr val="996633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18" name="TextBox 17"/>
          <p:cNvSpPr txBox="1"/>
          <p:nvPr/>
        </p:nvSpPr>
        <p:spPr>
          <a:xfrm>
            <a:off x="1763688" y="343784"/>
            <a:ext cx="56886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Liên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hiệp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HTX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sản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xuất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và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tiêu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thụ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nông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sản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thực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phẩm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an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toàn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Nghệ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An</a:t>
            </a:r>
            <a:endParaRPr lang="en-US" sz="2000" b="1" dirty="0">
              <a:solidFill>
                <a:srgbClr val="99663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02148" y="1266474"/>
            <a:ext cx="6683003" cy="475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108644" y="1346860"/>
            <a:ext cx="8711828" cy="3067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Địa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chỉ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Số1 3,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Nguyễn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Sỹ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Sách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TP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Vinh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tỉnh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Nghệ </a:t>
            </a:r>
            <a:r>
              <a:rPr lang="vi-VN" dirty="0">
                <a:latin typeface="Arial" pitchFamily="34" charset="0"/>
                <a:cs typeface="Arial" pitchFamily="34" charset="0"/>
              </a:rPr>
              <a:t>An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Người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diện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Nguyễn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Quỳnh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Trang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Chức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vụ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lý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liên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hệ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01234000023</a:t>
            </a: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giấy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tờ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hợp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pháp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Giấy ĐK</a:t>
            </a:r>
            <a:r>
              <a:rPr lang="en-US" dirty="0">
                <a:latin typeface="Arial" pitchFamily="34" charset="0"/>
                <a:cs typeface="Arial" pitchFamily="34" charset="0"/>
              </a:rPr>
              <a:t>K</a:t>
            </a:r>
            <a:r>
              <a:rPr lang="vi-VN" dirty="0">
                <a:latin typeface="Arial" pitchFamily="34" charset="0"/>
                <a:cs typeface="Arial" pitchFamily="34" charset="0"/>
              </a:rPr>
              <a:t>D, </a:t>
            </a:r>
            <a:r>
              <a:rPr lang="en-US" dirty="0">
                <a:latin typeface="Arial" pitchFamily="34" charset="0"/>
                <a:cs typeface="Arial" pitchFamily="34" charset="0"/>
              </a:rPr>
              <a:t>G</a:t>
            </a:r>
            <a:r>
              <a:rPr lang="vi-VN" dirty="0">
                <a:latin typeface="Arial" pitchFamily="34" charset="0"/>
                <a:cs typeface="Arial" pitchFamily="34" charset="0"/>
              </a:rPr>
              <a:t>iấy chứng nhận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VIETGAP, VSATTP</a:t>
            </a: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Ngành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nghề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SX &amp; KD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chính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SX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tiêu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thụ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nông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sản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xuất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cung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cấp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nay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Nông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thực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sạch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4" descr="Káº¿t quáº£ hÃ¬nh áº£nh cho Chil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áº¿t quáº£ hÃ¬nh áº£nh cho Chill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7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3968" y="1362430"/>
            <a:ext cx="4860032" cy="3335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83"/>
          <p:cNvGrpSpPr>
            <a:grpSpLocks/>
          </p:cNvGrpSpPr>
          <p:nvPr/>
        </p:nvGrpSpPr>
        <p:grpSpPr bwMode="auto">
          <a:xfrm>
            <a:off x="1259632" y="345232"/>
            <a:ext cx="6496051" cy="558800"/>
            <a:chOff x="1631147" y="1316985"/>
            <a:chExt cx="5761832" cy="559049"/>
          </a:xfrm>
        </p:grpSpPr>
        <p:sp>
          <p:nvSpPr>
            <p:cNvPr id="15" name="Freeform 14"/>
            <p:cNvSpPr/>
            <p:nvPr/>
          </p:nvSpPr>
          <p:spPr>
            <a:xfrm>
              <a:off x="1631147" y="1316985"/>
              <a:ext cx="5761832" cy="559049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9DCA0D"/>
                </a:gs>
                <a:gs pos="14000">
                  <a:srgbClr val="84AA0B"/>
                </a:gs>
                <a:gs pos="50000">
                  <a:srgbClr val="9DCA0D"/>
                </a:gs>
                <a:gs pos="99000">
                  <a:srgbClr val="9DCA0D"/>
                </a:gs>
                <a:gs pos="86000">
                  <a:srgbClr val="9DCA0D">
                    <a:lumMod val="84000"/>
                  </a:srgbClr>
                </a:gs>
              </a:gsLst>
              <a:lin ang="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1732528" y="1374160"/>
              <a:ext cx="5563294" cy="452640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noFill/>
            <a:ln w="19050">
              <a:solidFill>
                <a:srgbClr val="CBF34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17" name="Group 8"/>
          <p:cNvGrpSpPr>
            <a:grpSpLocks/>
          </p:cNvGrpSpPr>
          <p:nvPr/>
        </p:nvGrpSpPr>
        <p:grpSpPr bwMode="auto">
          <a:xfrm>
            <a:off x="2051720" y="116632"/>
            <a:ext cx="4911895" cy="1219200"/>
            <a:chOff x="2530645" y="1066800"/>
            <a:chExt cx="4651820" cy="1220177"/>
          </a:xfrm>
        </p:grpSpPr>
        <p:pic>
          <p:nvPicPr>
            <p:cNvPr id="18" name="Picture 4" descr="C:\Users\dell\Desktop\Icon sale page\Icon tĩnh\200wid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59"/>
            <a:stretch>
              <a:fillRect/>
            </a:stretch>
          </p:blipFill>
          <p:spPr bwMode="auto">
            <a:xfrm flipH="1">
              <a:off x="2631272" y="2040885"/>
              <a:ext cx="3744118" cy="246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9" name="Group 10"/>
            <p:cNvGrpSpPr>
              <a:grpSpLocks/>
            </p:cNvGrpSpPr>
            <p:nvPr/>
          </p:nvGrpSpPr>
          <p:grpSpPr bwMode="auto">
            <a:xfrm>
              <a:off x="2530645" y="1066800"/>
              <a:ext cx="4651820" cy="1011238"/>
              <a:chOff x="2671148" y="1311915"/>
              <a:chExt cx="3938587" cy="1011238"/>
            </a:xfrm>
          </p:grpSpPr>
          <p:pic>
            <p:nvPicPr>
              <p:cNvPr id="20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71148" y="1311915"/>
                <a:ext cx="3938587" cy="10112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1" name="Rounded Rectangle 20"/>
              <p:cNvSpPr/>
              <p:nvPr/>
            </p:nvSpPr>
            <p:spPr>
              <a:xfrm>
                <a:off x="2762555" y="1386588"/>
                <a:ext cx="3777280" cy="861115"/>
              </a:xfrm>
              <a:prstGeom prst="roundRect">
                <a:avLst>
                  <a:gd name="adj" fmla="val 12108"/>
                </a:avLst>
              </a:prstGeom>
              <a:noFill/>
              <a:ln w="19050">
                <a:solidFill>
                  <a:srgbClr val="996633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22" name="TextBox 21"/>
          <p:cNvSpPr txBox="1"/>
          <p:nvPr/>
        </p:nvSpPr>
        <p:spPr>
          <a:xfrm>
            <a:off x="2127349" y="260648"/>
            <a:ext cx="4836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Hợp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tác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xã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SXKD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sản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phẩm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Quế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Phong</a:t>
            </a:r>
            <a:endParaRPr lang="en-US" sz="2000" b="1" dirty="0">
              <a:solidFill>
                <a:srgbClr val="99663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251520" y="1437820"/>
            <a:ext cx="8892480" cy="3849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200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Địa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chỉ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trấn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Kim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Sơn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Quế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Phong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tỉnh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Nghệ </a:t>
            </a:r>
            <a:r>
              <a:rPr lang="vi-VN" dirty="0">
                <a:latin typeface="Arial" pitchFamily="34" charset="0"/>
                <a:cs typeface="Arial" pitchFamily="34" charset="0"/>
              </a:rPr>
              <a:t>An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200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Người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diện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Sầm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Yến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	   </a:t>
            </a: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200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Chức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vụ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Giám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đốc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200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liên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hệ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0946080929</a:t>
            </a: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200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giấy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tờ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hợp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pháp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G</a:t>
            </a:r>
            <a:r>
              <a:rPr lang="vi-VN" dirty="0">
                <a:latin typeface="Arial" pitchFamily="34" charset="0"/>
                <a:cs typeface="Arial" pitchFamily="34" charset="0"/>
              </a:rPr>
              <a:t>iấy chứng nhận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cơ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sở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vi-VN" dirty="0">
                <a:latin typeface="Arial" pitchFamily="34" charset="0"/>
                <a:cs typeface="Arial" pitchFamily="34" charset="0"/>
              </a:rPr>
              <a:t>đủ điều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kiện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mác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200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Ngành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nghề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SX &amp; KD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chính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vùng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miền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200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xuất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cung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cấp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nay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Chè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hoa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vàng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rượu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mú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tần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,…</a:t>
            </a: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200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Thời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ra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trường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Quanh năm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83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95936" y="3054629"/>
            <a:ext cx="4860032" cy="380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83"/>
          <p:cNvGrpSpPr>
            <a:grpSpLocks/>
          </p:cNvGrpSpPr>
          <p:nvPr/>
        </p:nvGrpSpPr>
        <p:grpSpPr bwMode="auto">
          <a:xfrm>
            <a:off x="1259632" y="345232"/>
            <a:ext cx="6496051" cy="558800"/>
            <a:chOff x="1631147" y="1316985"/>
            <a:chExt cx="5761832" cy="559049"/>
          </a:xfrm>
        </p:grpSpPr>
        <p:sp>
          <p:nvSpPr>
            <p:cNvPr id="5" name="Freeform 4"/>
            <p:cNvSpPr/>
            <p:nvPr/>
          </p:nvSpPr>
          <p:spPr>
            <a:xfrm>
              <a:off x="1631147" y="1316985"/>
              <a:ext cx="5761832" cy="559049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9DCA0D"/>
                </a:gs>
                <a:gs pos="14000">
                  <a:srgbClr val="84AA0B"/>
                </a:gs>
                <a:gs pos="50000">
                  <a:srgbClr val="9DCA0D"/>
                </a:gs>
                <a:gs pos="99000">
                  <a:srgbClr val="9DCA0D"/>
                </a:gs>
                <a:gs pos="86000">
                  <a:srgbClr val="9DCA0D">
                    <a:lumMod val="84000"/>
                  </a:srgbClr>
                </a:gs>
              </a:gsLst>
              <a:lin ang="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1732528" y="1374160"/>
              <a:ext cx="5563294" cy="452640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noFill/>
            <a:ln w="19050">
              <a:solidFill>
                <a:srgbClr val="CBF34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2051720" y="116632"/>
            <a:ext cx="4911895" cy="1219200"/>
            <a:chOff x="2530645" y="1066800"/>
            <a:chExt cx="4651820" cy="1220177"/>
          </a:xfrm>
        </p:grpSpPr>
        <p:pic>
          <p:nvPicPr>
            <p:cNvPr id="8" name="Picture 4" descr="C:\Users\dell\Desktop\Icon sale page\Icon tĩnh\200wid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59"/>
            <a:stretch>
              <a:fillRect/>
            </a:stretch>
          </p:blipFill>
          <p:spPr bwMode="auto">
            <a:xfrm flipH="1">
              <a:off x="2631272" y="2040885"/>
              <a:ext cx="3744118" cy="246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" name="Group 10"/>
            <p:cNvGrpSpPr>
              <a:grpSpLocks/>
            </p:cNvGrpSpPr>
            <p:nvPr/>
          </p:nvGrpSpPr>
          <p:grpSpPr bwMode="auto">
            <a:xfrm>
              <a:off x="2530645" y="1066800"/>
              <a:ext cx="4651820" cy="1011238"/>
              <a:chOff x="2671148" y="1311915"/>
              <a:chExt cx="3938587" cy="1011238"/>
            </a:xfrm>
          </p:grpSpPr>
          <p:pic>
            <p:nvPicPr>
              <p:cNvPr id="10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71148" y="1311915"/>
                <a:ext cx="3938587" cy="10112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1" name="Rounded Rectangle 10"/>
              <p:cNvSpPr/>
              <p:nvPr/>
            </p:nvSpPr>
            <p:spPr>
              <a:xfrm>
                <a:off x="2762555" y="1386588"/>
                <a:ext cx="3777280" cy="861115"/>
              </a:xfrm>
              <a:prstGeom prst="roundRect">
                <a:avLst>
                  <a:gd name="adj" fmla="val 12108"/>
                </a:avLst>
              </a:prstGeom>
              <a:noFill/>
              <a:ln w="19050">
                <a:solidFill>
                  <a:srgbClr val="996633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12" name="TextBox 11"/>
          <p:cNvSpPr txBox="1"/>
          <p:nvPr/>
        </p:nvSpPr>
        <p:spPr>
          <a:xfrm>
            <a:off x="2051720" y="272842"/>
            <a:ext cx="48965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CSSX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Cà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gau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leo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Tân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Thành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Green</a:t>
            </a:r>
            <a:endParaRPr lang="en-US" sz="2000" b="1" dirty="0">
              <a:solidFill>
                <a:srgbClr val="99663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179512" y="1196752"/>
            <a:ext cx="8208912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Địa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chỉ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Tân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Thành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huyện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Yên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Thành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tỉnh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Nghệ </a:t>
            </a:r>
            <a:r>
              <a:rPr lang="vi-VN" dirty="0">
                <a:latin typeface="Arial" pitchFamily="34" charset="0"/>
                <a:cs typeface="Arial" pitchFamily="34" charset="0"/>
              </a:rPr>
              <a:t>An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Người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diện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Trần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Trọng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Phi 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Chức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vụ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Giám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Đốc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liên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hệ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0986.816.461</a:t>
            </a: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giấy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tờ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hợp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pháp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Giấy ĐK</a:t>
            </a:r>
            <a:r>
              <a:rPr lang="en-US" dirty="0">
                <a:latin typeface="Arial" pitchFamily="34" charset="0"/>
                <a:cs typeface="Arial" pitchFamily="34" charset="0"/>
              </a:rPr>
              <a:t>K</a:t>
            </a:r>
            <a:r>
              <a:rPr lang="vi-VN" dirty="0">
                <a:latin typeface="Arial" pitchFamily="34" charset="0"/>
                <a:cs typeface="Arial" pitchFamily="34" charset="0"/>
              </a:rPr>
              <a:t>D, </a:t>
            </a:r>
            <a:r>
              <a:rPr lang="en-US" dirty="0">
                <a:latin typeface="Arial" pitchFamily="34" charset="0"/>
                <a:cs typeface="Arial" pitchFamily="34" charset="0"/>
              </a:rPr>
              <a:t>G</a:t>
            </a:r>
            <a:r>
              <a:rPr lang="vi-VN" dirty="0">
                <a:latin typeface="Arial" pitchFamily="34" charset="0"/>
                <a:cs typeface="Arial" pitchFamily="34" charset="0"/>
              </a:rPr>
              <a:t>iấy chứng nhận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cơ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sở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vi-VN" dirty="0">
                <a:latin typeface="Arial" pitchFamily="34" charset="0"/>
                <a:cs typeface="Arial" pitchFamily="34" charset="0"/>
              </a:rPr>
              <a:t>đủ điều kiện ATTP</a:t>
            </a:r>
            <a:r>
              <a:rPr lang="en-US" dirty="0">
                <a:latin typeface="Arial" pitchFamily="34" charset="0"/>
                <a:cs typeface="Arial" pitchFamily="34" charset="0"/>
              </a:rPr>
              <a:t>,</a:t>
            </a:r>
            <a:r>
              <a:rPr lang="vi-VN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vạch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Ngành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nghề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SX &amp; KD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chính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SX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KD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Cà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leo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túi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lọc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xuất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cung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cấp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nay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cs typeface="Arial" pitchFamily="34" charset="0"/>
              </a:rPr>
              <a:t>SX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vi-VN" dirty="0">
                <a:cs typeface="Arial" pitchFamily="34" charset="0"/>
              </a:rPr>
              <a:t>KD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Cà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leo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túi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lọc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Quy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cách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đóng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gói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Đóng </a:t>
            </a:r>
            <a:r>
              <a:rPr lang="vi-VN" dirty="0">
                <a:latin typeface="Arial" pitchFamily="34" charset="0"/>
                <a:cs typeface="Arial" pitchFamily="34" charset="0"/>
              </a:rPr>
              <a:t>bao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chân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không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hộp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nhựa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vi-VN" dirty="0">
                <a:latin typeface="Arial" pitchFamily="34" charset="0"/>
                <a:cs typeface="Arial" pitchFamily="34" charset="0"/>
              </a:rPr>
              <a:t>hộp giấy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Thời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ra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trường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Quanh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năm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0530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3287603" y="1484784"/>
            <a:ext cx="5886746" cy="306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83"/>
          <p:cNvGrpSpPr>
            <a:grpSpLocks/>
          </p:cNvGrpSpPr>
          <p:nvPr/>
        </p:nvGrpSpPr>
        <p:grpSpPr bwMode="auto">
          <a:xfrm>
            <a:off x="1259632" y="345232"/>
            <a:ext cx="6496051" cy="558800"/>
            <a:chOff x="1631147" y="1316985"/>
            <a:chExt cx="5761832" cy="559049"/>
          </a:xfrm>
        </p:grpSpPr>
        <p:sp>
          <p:nvSpPr>
            <p:cNvPr id="5" name="Freeform 4"/>
            <p:cNvSpPr/>
            <p:nvPr/>
          </p:nvSpPr>
          <p:spPr>
            <a:xfrm>
              <a:off x="1631147" y="1316985"/>
              <a:ext cx="5761832" cy="559049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9DCA0D"/>
                </a:gs>
                <a:gs pos="14000">
                  <a:srgbClr val="84AA0B"/>
                </a:gs>
                <a:gs pos="50000">
                  <a:srgbClr val="9DCA0D"/>
                </a:gs>
                <a:gs pos="99000">
                  <a:srgbClr val="9DCA0D"/>
                </a:gs>
                <a:gs pos="86000">
                  <a:srgbClr val="9DCA0D">
                    <a:lumMod val="84000"/>
                  </a:srgbClr>
                </a:gs>
              </a:gsLst>
              <a:lin ang="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1732528" y="1374160"/>
              <a:ext cx="5563294" cy="452640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noFill/>
            <a:ln w="19050">
              <a:solidFill>
                <a:srgbClr val="CBF34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2180385" y="116632"/>
            <a:ext cx="4651375" cy="1219200"/>
            <a:chOff x="2530645" y="1066800"/>
            <a:chExt cx="4651820" cy="1220177"/>
          </a:xfrm>
        </p:grpSpPr>
        <p:pic>
          <p:nvPicPr>
            <p:cNvPr id="8" name="Picture 4" descr="C:\Users\dell\Desktop\Icon sale page\Icon tĩnh\200wid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59"/>
            <a:stretch>
              <a:fillRect/>
            </a:stretch>
          </p:blipFill>
          <p:spPr bwMode="auto">
            <a:xfrm flipH="1">
              <a:off x="2631272" y="2040885"/>
              <a:ext cx="3744118" cy="246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" name="Group 10"/>
            <p:cNvGrpSpPr>
              <a:grpSpLocks/>
            </p:cNvGrpSpPr>
            <p:nvPr/>
          </p:nvGrpSpPr>
          <p:grpSpPr bwMode="auto">
            <a:xfrm>
              <a:off x="2530645" y="1066800"/>
              <a:ext cx="4651820" cy="1011238"/>
              <a:chOff x="2671148" y="1311915"/>
              <a:chExt cx="3938587" cy="1011238"/>
            </a:xfrm>
          </p:grpSpPr>
          <p:pic>
            <p:nvPicPr>
              <p:cNvPr id="10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71148" y="1311915"/>
                <a:ext cx="3938587" cy="10112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1" name="Rounded Rectangle 10"/>
              <p:cNvSpPr/>
              <p:nvPr/>
            </p:nvSpPr>
            <p:spPr>
              <a:xfrm>
                <a:off x="2762555" y="1386588"/>
                <a:ext cx="3777280" cy="861115"/>
              </a:xfrm>
              <a:prstGeom prst="roundRect">
                <a:avLst>
                  <a:gd name="adj" fmla="val 12108"/>
                </a:avLst>
              </a:prstGeom>
              <a:noFill/>
              <a:ln w="19050">
                <a:solidFill>
                  <a:srgbClr val="996633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12" name="TextBox 11"/>
          <p:cNvSpPr txBox="1"/>
          <p:nvPr/>
        </p:nvSpPr>
        <p:spPr>
          <a:xfrm>
            <a:off x="1979712" y="396820"/>
            <a:ext cx="51125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LÀNG NGHỀ NƯỚC MẮM CỬA HỘI</a:t>
            </a:r>
            <a:endParaRPr lang="en-US" sz="2000" b="1" dirty="0">
              <a:solidFill>
                <a:srgbClr val="99663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179512" y="1229620"/>
            <a:ext cx="8568952" cy="3913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00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Địa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chỉ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Cửa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Hội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Cửa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Lò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tỉnh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Nghệ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An</a:t>
            </a: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00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Người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diện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Nguyễn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Trinh	   </a:t>
            </a: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00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liên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hệ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0886868886</a:t>
            </a: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00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giấy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tờ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hợp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pháp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Giấy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chứng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nhận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VSATTP,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truy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xuất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nguồn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gốc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00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Ngành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nghề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SX &amp; KD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chính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Chế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biến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hải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sản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00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xuất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cung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cấp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nay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Nước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mắm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loại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Ruốc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,…</a:t>
            </a: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00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Quy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mô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số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lượng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xuất:Nước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mắm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100.000l;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ruốc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30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tấn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00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Thời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ra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trường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Quanh </a:t>
            </a:r>
            <a:r>
              <a:rPr lang="vi-VN" dirty="0">
                <a:latin typeface="Arial" pitchFamily="34" charset="0"/>
                <a:cs typeface="Arial" pitchFamily="34" charset="0"/>
              </a:rPr>
              <a:t>năm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99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43808" y="2402298"/>
            <a:ext cx="6300192" cy="3835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83"/>
          <p:cNvGrpSpPr>
            <a:grpSpLocks/>
          </p:cNvGrpSpPr>
          <p:nvPr/>
        </p:nvGrpSpPr>
        <p:grpSpPr bwMode="auto">
          <a:xfrm>
            <a:off x="1259632" y="345232"/>
            <a:ext cx="6496051" cy="558800"/>
            <a:chOff x="1631147" y="1316985"/>
            <a:chExt cx="5761832" cy="559049"/>
          </a:xfrm>
        </p:grpSpPr>
        <p:sp>
          <p:nvSpPr>
            <p:cNvPr id="5" name="Freeform 4"/>
            <p:cNvSpPr/>
            <p:nvPr/>
          </p:nvSpPr>
          <p:spPr>
            <a:xfrm>
              <a:off x="1631147" y="1316985"/>
              <a:ext cx="5761832" cy="559049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9DCA0D"/>
                </a:gs>
                <a:gs pos="14000">
                  <a:srgbClr val="84AA0B"/>
                </a:gs>
                <a:gs pos="50000">
                  <a:srgbClr val="9DCA0D"/>
                </a:gs>
                <a:gs pos="99000">
                  <a:srgbClr val="9DCA0D"/>
                </a:gs>
                <a:gs pos="86000">
                  <a:srgbClr val="9DCA0D">
                    <a:lumMod val="84000"/>
                  </a:srgbClr>
                </a:gs>
              </a:gsLst>
              <a:lin ang="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1732528" y="1374160"/>
              <a:ext cx="5563294" cy="452640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noFill/>
            <a:ln w="19050">
              <a:solidFill>
                <a:srgbClr val="CBF34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2051720" y="116632"/>
            <a:ext cx="4911895" cy="1219200"/>
            <a:chOff x="2530645" y="1066800"/>
            <a:chExt cx="4651820" cy="1220177"/>
          </a:xfrm>
        </p:grpSpPr>
        <p:pic>
          <p:nvPicPr>
            <p:cNvPr id="8" name="Picture 4" descr="C:\Users\dell\Desktop\Icon sale page\Icon tĩnh\200wid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59"/>
            <a:stretch>
              <a:fillRect/>
            </a:stretch>
          </p:blipFill>
          <p:spPr bwMode="auto">
            <a:xfrm flipH="1">
              <a:off x="2631272" y="2040885"/>
              <a:ext cx="3744118" cy="246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" name="Group 10"/>
            <p:cNvGrpSpPr>
              <a:grpSpLocks/>
            </p:cNvGrpSpPr>
            <p:nvPr/>
          </p:nvGrpSpPr>
          <p:grpSpPr bwMode="auto">
            <a:xfrm>
              <a:off x="2530645" y="1066800"/>
              <a:ext cx="4651820" cy="1011238"/>
              <a:chOff x="2671148" y="1311915"/>
              <a:chExt cx="3938587" cy="1011238"/>
            </a:xfrm>
          </p:grpSpPr>
          <p:pic>
            <p:nvPicPr>
              <p:cNvPr id="10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71148" y="1311915"/>
                <a:ext cx="3938587" cy="10112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1" name="Rounded Rectangle 10"/>
              <p:cNvSpPr/>
              <p:nvPr/>
            </p:nvSpPr>
            <p:spPr>
              <a:xfrm>
                <a:off x="2762555" y="1386588"/>
                <a:ext cx="3777280" cy="861115"/>
              </a:xfrm>
              <a:prstGeom prst="roundRect">
                <a:avLst>
                  <a:gd name="adj" fmla="val 12108"/>
                </a:avLst>
              </a:prstGeom>
              <a:noFill/>
              <a:ln w="19050">
                <a:solidFill>
                  <a:srgbClr val="996633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12" name="TextBox 11"/>
          <p:cNvSpPr txBox="1"/>
          <p:nvPr/>
        </p:nvSpPr>
        <p:spPr>
          <a:xfrm>
            <a:off x="2051720" y="272842"/>
            <a:ext cx="48965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HỢP TÁC XÃ THANH THỦY</a:t>
            </a:r>
            <a:endParaRPr lang="en-US" sz="2000" b="1" dirty="0">
              <a:solidFill>
                <a:srgbClr val="99663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179512" y="1196752"/>
            <a:ext cx="8208912" cy="3798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Địa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chỉ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Nam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Thanh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Huyện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Nam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Đàn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tỉnh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Nghệ </a:t>
            </a:r>
            <a:r>
              <a:rPr lang="vi-VN" dirty="0">
                <a:latin typeface="Arial" pitchFamily="34" charset="0"/>
                <a:cs typeface="Arial" pitchFamily="34" charset="0"/>
              </a:rPr>
              <a:t>An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Người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diện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Hồ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Diệu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Thúy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Chức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vụ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Giám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Đốc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liên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hệ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0916.394.313</a:t>
            </a: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giấy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tờ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hợp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pháp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Giấy ĐK</a:t>
            </a:r>
            <a:r>
              <a:rPr lang="en-US" dirty="0">
                <a:latin typeface="Arial" pitchFamily="34" charset="0"/>
                <a:cs typeface="Arial" pitchFamily="34" charset="0"/>
              </a:rPr>
              <a:t>K</a:t>
            </a:r>
            <a:r>
              <a:rPr lang="vi-VN" dirty="0">
                <a:latin typeface="Arial" pitchFamily="34" charset="0"/>
                <a:cs typeface="Arial" pitchFamily="34" charset="0"/>
              </a:rPr>
              <a:t>D, </a:t>
            </a:r>
            <a:r>
              <a:rPr lang="en-US" dirty="0">
                <a:latin typeface="Arial" pitchFamily="34" charset="0"/>
                <a:cs typeface="Arial" pitchFamily="34" charset="0"/>
              </a:rPr>
              <a:t>G</a:t>
            </a:r>
            <a:r>
              <a:rPr lang="vi-VN" dirty="0">
                <a:latin typeface="Arial" pitchFamily="34" charset="0"/>
                <a:cs typeface="Arial" pitchFamily="34" charset="0"/>
              </a:rPr>
              <a:t>iấy chứng nhận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cơ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sở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vi-VN" dirty="0">
                <a:latin typeface="Arial" pitchFamily="34" charset="0"/>
                <a:cs typeface="Arial" pitchFamily="34" charset="0"/>
              </a:rPr>
              <a:t>đủ điều kiện ATTP</a:t>
            </a:r>
            <a:r>
              <a:rPr lang="en-US" dirty="0">
                <a:latin typeface="Arial" pitchFamily="34" charset="0"/>
                <a:cs typeface="Arial" pitchFamily="34" charset="0"/>
              </a:rPr>
              <a:t>,</a:t>
            </a:r>
            <a:r>
              <a:rPr lang="vi-VN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vạch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Ngành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nghề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SX &amp; KD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chính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SX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KD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nước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hoa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Hồng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xuất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cung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cấp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nay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cs typeface="Arial" pitchFamily="34" charset="0"/>
              </a:rPr>
              <a:t>SX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vi-VN" dirty="0">
                <a:cs typeface="Arial" pitchFamily="34" charset="0"/>
              </a:rPr>
              <a:t>KD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Nước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hoa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hồng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Thời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ra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trường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Quanh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năm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9144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91880" y="1772817"/>
            <a:ext cx="5652120" cy="4925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83"/>
          <p:cNvGrpSpPr>
            <a:grpSpLocks/>
          </p:cNvGrpSpPr>
          <p:nvPr/>
        </p:nvGrpSpPr>
        <p:grpSpPr bwMode="auto">
          <a:xfrm>
            <a:off x="1259632" y="345232"/>
            <a:ext cx="6496051" cy="558800"/>
            <a:chOff x="1631147" y="1316985"/>
            <a:chExt cx="5761832" cy="559049"/>
          </a:xfrm>
        </p:grpSpPr>
        <p:sp>
          <p:nvSpPr>
            <p:cNvPr id="5" name="Freeform 4"/>
            <p:cNvSpPr/>
            <p:nvPr/>
          </p:nvSpPr>
          <p:spPr>
            <a:xfrm>
              <a:off x="1631147" y="1316985"/>
              <a:ext cx="5761832" cy="559049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9DCA0D"/>
                </a:gs>
                <a:gs pos="14000">
                  <a:srgbClr val="84AA0B"/>
                </a:gs>
                <a:gs pos="50000">
                  <a:srgbClr val="9DCA0D"/>
                </a:gs>
                <a:gs pos="99000">
                  <a:srgbClr val="9DCA0D"/>
                </a:gs>
                <a:gs pos="86000">
                  <a:srgbClr val="9DCA0D">
                    <a:lumMod val="84000"/>
                  </a:srgbClr>
                </a:gs>
              </a:gsLst>
              <a:lin ang="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1732528" y="1374160"/>
              <a:ext cx="5563294" cy="452640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noFill/>
            <a:ln w="19050">
              <a:solidFill>
                <a:srgbClr val="CBF34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2051720" y="116632"/>
            <a:ext cx="4911895" cy="1219200"/>
            <a:chOff x="2530645" y="1066800"/>
            <a:chExt cx="4651820" cy="1220177"/>
          </a:xfrm>
        </p:grpSpPr>
        <p:pic>
          <p:nvPicPr>
            <p:cNvPr id="8" name="Picture 4" descr="C:\Users\dell\Desktop\Icon sale page\Icon tĩnh\200wid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59"/>
            <a:stretch>
              <a:fillRect/>
            </a:stretch>
          </p:blipFill>
          <p:spPr bwMode="auto">
            <a:xfrm flipH="1">
              <a:off x="2631272" y="2040885"/>
              <a:ext cx="3744118" cy="246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" name="Group 10"/>
            <p:cNvGrpSpPr>
              <a:grpSpLocks/>
            </p:cNvGrpSpPr>
            <p:nvPr/>
          </p:nvGrpSpPr>
          <p:grpSpPr bwMode="auto">
            <a:xfrm>
              <a:off x="2530645" y="1066800"/>
              <a:ext cx="4651820" cy="1011238"/>
              <a:chOff x="2671148" y="1311915"/>
              <a:chExt cx="3938587" cy="1011238"/>
            </a:xfrm>
          </p:grpSpPr>
          <p:pic>
            <p:nvPicPr>
              <p:cNvPr id="10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71148" y="1311915"/>
                <a:ext cx="3938587" cy="10112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1" name="Rounded Rectangle 10"/>
              <p:cNvSpPr/>
              <p:nvPr/>
            </p:nvSpPr>
            <p:spPr>
              <a:xfrm>
                <a:off x="2762555" y="1386588"/>
                <a:ext cx="3777280" cy="861115"/>
              </a:xfrm>
              <a:prstGeom prst="roundRect">
                <a:avLst>
                  <a:gd name="adj" fmla="val 12108"/>
                </a:avLst>
              </a:prstGeom>
              <a:noFill/>
              <a:ln w="19050">
                <a:solidFill>
                  <a:srgbClr val="996633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12" name="TextBox 11"/>
          <p:cNvSpPr txBox="1"/>
          <p:nvPr/>
        </p:nvSpPr>
        <p:spPr>
          <a:xfrm>
            <a:off x="2051720" y="272842"/>
            <a:ext cx="48965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HỢP TÁC XÃ MẬT MÍA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NAM CƯỜNG</a:t>
            </a:r>
            <a:endParaRPr lang="en-US" sz="2000" b="1" dirty="0">
              <a:solidFill>
                <a:srgbClr val="99663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179512" y="1196752"/>
            <a:ext cx="8208912" cy="3798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Địa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chỉ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Phường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Phong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TX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Thái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Hòa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tỉnh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Nghệ </a:t>
            </a:r>
            <a:r>
              <a:rPr lang="vi-VN" dirty="0">
                <a:latin typeface="Arial" pitchFamily="34" charset="0"/>
                <a:cs typeface="Arial" pitchFamily="34" charset="0"/>
              </a:rPr>
              <a:t>An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Người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diện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Chí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Dũng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Chức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vụ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Giám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Đốc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liên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hệ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0963.374.368</a:t>
            </a: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giấy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tờ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hợp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pháp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Giấy ĐK</a:t>
            </a:r>
            <a:r>
              <a:rPr lang="en-US" dirty="0">
                <a:latin typeface="Arial" pitchFamily="34" charset="0"/>
                <a:cs typeface="Arial" pitchFamily="34" charset="0"/>
              </a:rPr>
              <a:t>K</a:t>
            </a:r>
            <a:r>
              <a:rPr lang="vi-VN" dirty="0">
                <a:latin typeface="Arial" pitchFamily="34" charset="0"/>
                <a:cs typeface="Arial" pitchFamily="34" charset="0"/>
              </a:rPr>
              <a:t>D, </a:t>
            </a:r>
            <a:r>
              <a:rPr lang="en-US" dirty="0">
                <a:latin typeface="Arial" pitchFamily="34" charset="0"/>
                <a:cs typeface="Arial" pitchFamily="34" charset="0"/>
              </a:rPr>
              <a:t>G</a:t>
            </a:r>
            <a:r>
              <a:rPr lang="vi-VN" dirty="0">
                <a:latin typeface="Arial" pitchFamily="34" charset="0"/>
                <a:cs typeface="Arial" pitchFamily="34" charset="0"/>
              </a:rPr>
              <a:t>iấy chứng nhận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cơ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sở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vi-VN" dirty="0">
                <a:latin typeface="Arial" pitchFamily="34" charset="0"/>
                <a:cs typeface="Arial" pitchFamily="34" charset="0"/>
              </a:rPr>
              <a:t>đủ điều kiện ATTP</a:t>
            </a:r>
            <a:r>
              <a:rPr lang="en-US" dirty="0">
                <a:latin typeface="Arial" pitchFamily="34" charset="0"/>
                <a:cs typeface="Arial" pitchFamily="34" charset="0"/>
              </a:rPr>
              <a:t>,</a:t>
            </a:r>
            <a:r>
              <a:rPr lang="vi-VN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vạch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Ngành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nghề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SX &amp; KD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chính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SX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KD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Mật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mía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xuất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cung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cấp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nay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cs typeface="Arial" pitchFamily="34" charset="0"/>
              </a:rPr>
              <a:t>SX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vi-VN" dirty="0">
                <a:cs typeface="Arial" pitchFamily="34" charset="0"/>
              </a:rPr>
              <a:t>KD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Mật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Mía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Thời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ra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trường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Quanh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năm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6500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-2" y="0"/>
            <a:ext cx="9144001" cy="630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83"/>
          <p:cNvGrpSpPr>
            <a:grpSpLocks/>
          </p:cNvGrpSpPr>
          <p:nvPr/>
        </p:nvGrpSpPr>
        <p:grpSpPr bwMode="auto">
          <a:xfrm>
            <a:off x="1331640" y="345232"/>
            <a:ext cx="6496051" cy="558800"/>
            <a:chOff x="1631147" y="1316985"/>
            <a:chExt cx="5761832" cy="559049"/>
          </a:xfrm>
        </p:grpSpPr>
        <p:sp>
          <p:nvSpPr>
            <p:cNvPr id="11" name="Freeform 10"/>
            <p:cNvSpPr/>
            <p:nvPr/>
          </p:nvSpPr>
          <p:spPr>
            <a:xfrm>
              <a:off x="1631147" y="1316985"/>
              <a:ext cx="5761832" cy="559049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9DCA0D"/>
                </a:gs>
                <a:gs pos="14000">
                  <a:srgbClr val="84AA0B"/>
                </a:gs>
                <a:gs pos="50000">
                  <a:srgbClr val="9DCA0D"/>
                </a:gs>
                <a:gs pos="99000">
                  <a:srgbClr val="9DCA0D"/>
                </a:gs>
                <a:gs pos="86000">
                  <a:srgbClr val="9DCA0D">
                    <a:lumMod val="84000"/>
                  </a:srgbClr>
                </a:gs>
              </a:gsLst>
              <a:lin ang="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1732528" y="1374160"/>
              <a:ext cx="5563294" cy="452640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noFill/>
            <a:ln w="19050">
              <a:solidFill>
                <a:srgbClr val="CBF34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2252393" y="116632"/>
            <a:ext cx="4651375" cy="1219200"/>
            <a:chOff x="2530645" y="1066800"/>
            <a:chExt cx="4651820" cy="1220177"/>
          </a:xfrm>
        </p:grpSpPr>
        <p:pic>
          <p:nvPicPr>
            <p:cNvPr id="14" name="Picture 4" descr="C:\Users\dell\Desktop\Icon sale page\Icon tĩnh\200wid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59"/>
            <a:stretch>
              <a:fillRect/>
            </a:stretch>
          </p:blipFill>
          <p:spPr bwMode="auto">
            <a:xfrm flipH="1">
              <a:off x="2631272" y="2040885"/>
              <a:ext cx="3744118" cy="246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" name="Group 10"/>
            <p:cNvGrpSpPr>
              <a:grpSpLocks/>
            </p:cNvGrpSpPr>
            <p:nvPr/>
          </p:nvGrpSpPr>
          <p:grpSpPr bwMode="auto">
            <a:xfrm>
              <a:off x="2530645" y="1066800"/>
              <a:ext cx="4651820" cy="1011238"/>
              <a:chOff x="2671148" y="1311915"/>
              <a:chExt cx="3938587" cy="1011238"/>
            </a:xfrm>
          </p:grpSpPr>
          <p:pic>
            <p:nvPicPr>
              <p:cNvPr id="16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71148" y="1311915"/>
                <a:ext cx="3938587" cy="10112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7" name="Rounded Rectangle 16"/>
              <p:cNvSpPr/>
              <p:nvPr/>
            </p:nvSpPr>
            <p:spPr>
              <a:xfrm>
                <a:off x="2762555" y="1386588"/>
                <a:ext cx="3777280" cy="861115"/>
              </a:xfrm>
              <a:prstGeom prst="roundRect">
                <a:avLst>
                  <a:gd name="adj" fmla="val 12108"/>
                </a:avLst>
              </a:prstGeom>
              <a:noFill/>
              <a:ln w="19050">
                <a:solidFill>
                  <a:srgbClr val="996633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8" name="TextBox 17"/>
          <p:cNvSpPr txBox="1"/>
          <p:nvPr/>
        </p:nvSpPr>
        <p:spPr>
          <a:xfrm>
            <a:off x="2267760" y="232420"/>
            <a:ext cx="46206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vi-VN" sz="2000" b="1" dirty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HTX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Chanh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Nam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Đàn</a:t>
            </a:r>
            <a:endParaRPr lang="en-US" sz="2000" b="1" dirty="0" smtClean="0">
              <a:solidFill>
                <a:srgbClr val="99663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Chanh</a:t>
            </a:r>
            <a:r>
              <a:rPr lang="en-US" sz="2000" b="1" dirty="0" smtClean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Thiên</a:t>
            </a:r>
            <a:r>
              <a:rPr lang="en-US" sz="2000" b="1" dirty="0" smtClean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Nhẫn</a:t>
            </a:r>
            <a:endParaRPr lang="en-US" sz="2000" b="1" dirty="0">
              <a:solidFill>
                <a:srgbClr val="FF0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251520" y="1266115"/>
            <a:ext cx="8352928" cy="463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FontTx/>
              <a:buBlip>
                <a:blip r:embed="rId5"/>
              </a:buBlip>
            </a:pPr>
            <a:r>
              <a:rPr lang="en-U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Địa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chỉ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Xã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Nam Kim.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Huyện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Nam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Đàn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tỉnh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Nghệ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An</a:t>
            </a: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FontTx/>
              <a:buBlip>
                <a:blip r:embed="rId5"/>
              </a:buBlip>
            </a:pPr>
            <a:r>
              <a:rPr lang="en-U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đại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diện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Đặng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Văn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Hóa</a:t>
            </a:r>
            <a:endParaRPr lang="en-US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FontTx/>
              <a:buBlip>
                <a:blip r:embed="rId5"/>
              </a:buBlip>
            </a:pPr>
            <a:r>
              <a:rPr lang="en-U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Chức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vụ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Giám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đốc</a:t>
            </a:r>
            <a:endParaRPr lang="en-US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FontTx/>
              <a:buBlip>
                <a:blip r:embed="rId5"/>
              </a:buBlip>
            </a:pPr>
            <a:r>
              <a:rPr lang="en-U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điện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thoại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liên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hệ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0987.932.308</a:t>
            </a:r>
          </a:p>
          <a:p>
            <a:pPr marL="285750" indent="-285750" algn="just">
              <a:lnSpc>
                <a:spcPts val="2800"/>
              </a:lnSpc>
              <a:spcBef>
                <a:spcPts val="300"/>
              </a:spcBef>
              <a:spcAft>
                <a:spcPts val="300"/>
              </a:spcAft>
              <a:buSzPct val="175000"/>
              <a:buFontTx/>
              <a:buBlip>
                <a:blip r:embed="rId5"/>
              </a:buBlip>
            </a:pPr>
            <a:r>
              <a:rPr lang="en-U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giấy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tờ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hợp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pháp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solidFill>
                  <a:prstClr val="black">
                    <a:lumMod val="95000"/>
                    <a:lumOff val="5000"/>
                  </a:prstClr>
                </a:solidFill>
                <a:cs typeface="Arial" pitchFamily="34" charset="0"/>
              </a:rPr>
              <a:t>Giấy ĐK</a:t>
            </a:r>
            <a:r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vi-VN" dirty="0">
                <a:solidFill>
                  <a:prstClr val="black">
                    <a:lumMod val="95000"/>
                    <a:lumOff val="5000"/>
                  </a:prstClr>
                </a:solidFill>
                <a:cs typeface="Arial" pitchFamily="34" charset="0"/>
              </a:rPr>
              <a:t>D, </a:t>
            </a:r>
            <a:r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vi-VN" dirty="0">
                <a:solidFill>
                  <a:prstClr val="black">
                    <a:lumMod val="95000"/>
                    <a:lumOff val="5000"/>
                  </a:prstClr>
                </a:solidFill>
                <a:cs typeface="Arial" pitchFamily="34" charset="0"/>
              </a:rPr>
              <a:t>iấy chứng nhận </a:t>
            </a:r>
            <a:r>
              <a:rPr lang="en-US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cơ</a:t>
            </a:r>
            <a:r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sở</a:t>
            </a:r>
            <a:r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dirty="0">
                <a:solidFill>
                  <a:prstClr val="black">
                    <a:lumMod val="95000"/>
                    <a:lumOff val="5000"/>
                  </a:prstClr>
                </a:solidFill>
                <a:cs typeface="Arial" pitchFamily="34" charset="0"/>
              </a:rPr>
              <a:t>đủ điều kiện </a:t>
            </a:r>
            <a:r>
              <a:rPr lang="vi-VN" dirty="0" smtClean="0">
                <a:solidFill>
                  <a:prstClr val="black">
                    <a:lumMod val="95000"/>
                    <a:lumOff val="5000"/>
                  </a:prstClr>
                </a:solidFill>
                <a:cs typeface="Arial" pitchFamily="34" charset="0"/>
              </a:rPr>
              <a:t>ATTP</a:t>
            </a:r>
            <a:r>
              <a:rPr lang="en-US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vi-VN" dirty="0" smtClean="0">
                <a:solidFill>
                  <a:prstClr val="black">
                    <a:lumMod val="95000"/>
                    <a:lumOff val="5000"/>
                  </a:prstClr>
                </a:solidFill>
                <a:cs typeface="Arial" pitchFamily="34" charset="0"/>
              </a:rPr>
              <a:t> </a:t>
            </a:r>
            <a:r>
              <a:rPr lang="en-US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Tem </a:t>
            </a:r>
            <a:r>
              <a:rPr lang="en-US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truy</a:t>
            </a:r>
            <a:r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xuất</a:t>
            </a:r>
            <a:r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nguồn</a:t>
            </a:r>
            <a:r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gốc</a:t>
            </a:r>
            <a:r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Nhãn</a:t>
            </a:r>
            <a:r>
              <a:rPr lang="en-US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mác</a:t>
            </a:r>
            <a:r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Giấy</a:t>
            </a:r>
            <a:r>
              <a:rPr lang="en-US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chứng</a:t>
            </a:r>
            <a:r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nhận</a:t>
            </a:r>
            <a:r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VietGAP</a:t>
            </a:r>
            <a:endParaRPr lang="en-US" dirty="0" smtClean="0">
              <a:solidFill>
                <a:prstClr val="black">
                  <a:lumMod val="95000"/>
                  <a:lumOff val="5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FontTx/>
              <a:buBlip>
                <a:blip r:embed="rId5"/>
              </a:buBlip>
            </a:pPr>
            <a:r>
              <a:rPr lang="en-U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Ngành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nghề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SX &amp; KD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chính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solidFill>
                  <a:prstClr val="black"/>
                </a:solidFill>
                <a:cs typeface="Arial" pitchFamily="34" charset="0"/>
              </a:rPr>
              <a:t>SX và KD các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Chanh</a:t>
            </a:r>
            <a:endParaRPr lang="en-US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FontTx/>
              <a:buBlip>
                <a:blip r:embed="rId5"/>
              </a:buBlip>
            </a:pPr>
            <a:r>
              <a:rPr lang="en-U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đơn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vị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xuất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cung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cấp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hiện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nay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Bột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chanh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nguyên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chất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hòa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tan.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cốt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chanh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tinh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dầu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chanh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bột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lá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chanh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,…..</a:t>
            </a: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FontTx/>
              <a:buBlip>
                <a:blip r:embed="rId5"/>
              </a:buBlip>
            </a:pPr>
            <a:r>
              <a:rPr lang="en-U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Quy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cách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đóng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gói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dirty="0">
                <a:solidFill>
                  <a:prstClr val="black"/>
                </a:solidFill>
                <a:cs typeface="Arial" pitchFamily="34" charset="0"/>
              </a:rPr>
              <a:t>Đóng thùng </a:t>
            </a:r>
            <a:r>
              <a:rPr lang="vi-VN" dirty="0" smtClean="0">
                <a:solidFill>
                  <a:prstClr val="black"/>
                </a:solidFill>
                <a:cs typeface="Arial" pitchFamily="34" charset="0"/>
              </a:rPr>
              <a:t>5kg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vi-VN" dirty="0" smtClean="0">
                <a:solidFill>
                  <a:prstClr val="black"/>
                </a:solidFill>
                <a:cs typeface="Arial" pitchFamily="34" charset="0"/>
              </a:rPr>
              <a:t> 10kg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vi-VN" dirty="0" smtClean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vi-VN" dirty="0">
                <a:solidFill>
                  <a:prstClr val="black"/>
                </a:solidFill>
                <a:cs typeface="Arial" pitchFamily="34" charset="0"/>
              </a:rPr>
              <a:t>30kg </a:t>
            </a:r>
            <a:endParaRPr lang="en-US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FontTx/>
              <a:buBlip>
                <a:blip r:embed="rId5"/>
              </a:buBlip>
            </a:pPr>
            <a:r>
              <a:rPr lang="en-U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Quy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mô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lượng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xuất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solidFill>
                  <a:prstClr val="black"/>
                </a:solidFill>
                <a:cs typeface="Arial" pitchFamily="34" charset="0"/>
              </a:rPr>
              <a:t>800 </a:t>
            </a:r>
            <a:r>
              <a:rPr lang="vi-VN" dirty="0" smtClean="0">
                <a:solidFill>
                  <a:prstClr val="black"/>
                </a:solidFill>
                <a:cs typeface="Arial" pitchFamily="34" charset="0"/>
              </a:rPr>
              <a:t>tấn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năm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ổi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vi-VN" dirty="0" smtClean="0">
                <a:solidFill>
                  <a:prstClr val="black"/>
                </a:solidFill>
                <a:cs typeface="Arial" pitchFamily="34" charset="0"/>
              </a:rPr>
              <a:t> </a:t>
            </a:r>
            <a:endParaRPr lang="en-US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FontTx/>
              <a:buBlip>
                <a:blip r:embed="rId5"/>
              </a:buBlip>
            </a:pPr>
            <a:r>
              <a:rPr lang="en-U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Thời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điểm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bán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ra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thị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trường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solidFill>
                  <a:prstClr val="black"/>
                </a:solidFill>
                <a:cs typeface="Arial" pitchFamily="34" charset="0"/>
              </a:rPr>
              <a:t>Quanh năm</a:t>
            </a:r>
            <a:endParaRPr lang="en-U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27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0"/>
            <a:ext cx="9793088" cy="5589239"/>
          </a:xfrm>
        </p:spPr>
      </p:pic>
    </p:spTree>
    <p:extLst>
      <p:ext uri="{BB962C8B-B14F-4D97-AF65-F5344CB8AC3E}">
        <p14:creationId xmlns:p14="http://schemas.microsoft.com/office/powerpoint/2010/main" val="241162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243408"/>
            <a:ext cx="9361040" cy="7272808"/>
          </a:xfrm>
        </p:spPr>
      </p:pic>
    </p:spTree>
    <p:extLst>
      <p:ext uri="{BB962C8B-B14F-4D97-AF65-F5344CB8AC3E}">
        <p14:creationId xmlns:p14="http://schemas.microsoft.com/office/powerpoint/2010/main" val="27329520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63" b="94040" l="6750" r="96333">
                        <a14:foregroundMark x1="88333" y1="25166" x2="90917" y2="27682"/>
                        <a14:foregroundMark x1="72417" y1="11656" x2="82583" y2="21589"/>
                        <a14:foregroundMark x1="43083" y1="26623" x2="48667" y2="23311"/>
                      </a14:backgroundRemoval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8" y="1171924"/>
            <a:ext cx="4382211" cy="2757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107504" y="1267512"/>
            <a:ext cx="8496944" cy="4516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4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Địa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chỉ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Xóm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, xã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Nghĩa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Thuận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, T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xã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 Thái Hoà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tỉnh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Nghệ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An</a:t>
            </a: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4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Người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đại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diện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Nguyễn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Diệu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Thúy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4"/>
              </a:buBlip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Chức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vụ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Giám đốc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4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liên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hệ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0989.302.304</a:t>
            </a: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4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giấy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tờ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hợp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pháp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Giấy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ĐKKD, Giấy chứng nhận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cơ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sở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đủ điều kiện ATTP,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G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iấy chứng nhận mã vạch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4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Ngành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nghề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SX &amp; KD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chính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xuất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tinh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bột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nghệ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Hà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Thủ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Ô</a:t>
            </a: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4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xuất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cung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cấp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nay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Tinh nghệ đen, tinh nghệ đỏ, viên tinh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nghệ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mật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Hà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Thủ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Ô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4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Quy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cách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đóng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gói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dirty="0">
                <a:latin typeface="Arial" pitchFamily="34" charset="0"/>
                <a:cs typeface="Arial" pitchFamily="34" charset="0"/>
              </a:rPr>
              <a:t>Gói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200gr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500gr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1kg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dirty="0">
                <a:latin typeface="Arial" pitchFamily="34" charset="0"/>
                <a:cs typeface="Arial" pitchFamily="34" charset="0"/>
              </a:rPr>
              <a:t>hộp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500gr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1kg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4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Thời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ra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trường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Quanh năm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83"/>
          <p:cNvGrpSpPr>
            <a:grpSpLocks/>
          </p:cNvGrpSpPr>
          <p:nvPr/>
        </p:nvGrpSpPr>
        <p:grpSpPr bwMode="auto">
          <a:xfrm>
            <a:off x="1331640" y="345232"/>
            <a:ext cx="6496051" cy="558800"/>
            <a:chOff x="1631147" y="1316985"/>
            <a:chExt cx="5761832" cy="559049"/>
          </a:xfrm>
        </p:grpSpPr>
        <p:sp>
          <p:nvSpPr>
            <p:cNvPr id="11" name="Freeform 10"/>
            <p:cNvSpPr/>
            <p:nvPr/>
          </p:nvSpPr>
          <p:spPr>
            <a:xfrm>
              <a:off x="1631147" y="1316985"/>
              <a:ext cx="5761832" cy="559049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9DCA0D"/>
                </a:gs>
                <a:gs pos="14000">
                  <a:srgbClr val="84AA0B"/>
                </a:gs>
                <a:gs pos="50000">
                  <a:srgbClr val="9DCA0D"/>
                </a:gs>
                <a:gs pos="99000">
                  <a:srgbClr val="9DCA0D"/>
                </a:gs>
                <a:gs pos="86000">
                  <a:srgbClr val="9DCA0D">
                    <a:lumMod val="84000"/>
                  </a:srgbClr>
                </a:gs>
              </a:gsLst>
              <a:lin ang="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1732528" y="1374160"/>
              <a:ext cx="5563294" cy="452640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noFill/>
            <a:ln w="19050">
              <a:solidFill>
                <a:srgbClr val="CBF34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2252393" y="116632"/>
            <a:ext cx="4651375" cy="1219200"/>
            <a:chOff x="2530645" y="1066800"/>
            <a:chExt cx="4651820" cy="1220177"/>
          </a:xfrm>
        </p:grpSpPr>
        <p:pic>
          <p:nvPicPr>
            <p:cNvPr id="14" name="Picture 4" descr="C:\Users\dell\Desktop\Icon sale page\Icon tĩnh\200wide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59"/>
            <a:stretch>
              <a:fillRect/>
            </a:stretch>
          </p:blipFill>
          <p:spPr bwMode="auto">
            <a:xfrm flipH="1">
              <a:off x="2631272" y="2040885"/>
              <a:ext cx="3744118" cy="246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" name="Group 10"/>
            <p:cNvGrpSpPr>
              <a:grpSpLocks/>
            </p:cNvGrpSpPr>
            <p:nvPr/>
          </p:nvGrpSpPr>
          <p:grpSpPr bwMode="auto">
            <a:xfrm>
              <a:off x="2530645" y="1066800"/>
              <a:ext cx="4651820" cy="1011238"/>
              <a:chOff x="2671148" y="1311915"/>
              <a:chExt cx="3938587" cy="1011238"/>
            </a:xfrm>
          </p:grpSpPr>
          <p:pic>
            <p:nvPicPr>
              <p:cNvPr id="16" name="Picture 3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71148" y="1311915"/>
                <a:ext cx="3938587" cy="10112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7" name="Rounded Rectangle 16"/>
              <p:cNvSpPr/>
              <p:nvPr/>
            </p:nvSpPr>
            <p:spPr>
              <a:xfrm>
                <a:off x="2762555" y="1386588"/>
                <a:ext cx="3777280" cy="861115"/>
              </a:xfrm>
              <a:prstGeom prst="roundRect">
                <a:avLst>
                  <a:gd name="adj" fmla="val 12108"/>
                </a:avLst>
              </a:prstGeom>
              <a:noFill/>
              <a:ln w="19050">
                <a:solidFill>
                  <a:srgbClr val="996633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18" name="TextBox 17"/>
          <p:cNvSpPr txBox="1"/>
          <p:nvPr/>
        </p:nvSpPr>
        <p:spPr>
          <a:xfrm>
            <a:off x="2252393" y="260649"/>
            <a:ext cx="47678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HTX 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DƯỢC LIỆU PHỦ QUỲ</a:t>
            </a:r>
            <a:endParaRPr lang="en-US" sz="2000" b="1" dirty="0">
              <a:solidFill>
                <a:srgbClr val="99663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49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01613" y="3532247"/>
            <a:ext cx="4788024" cy="333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107504" y="1267512"/>
            <a:ext cx="8496944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3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Địa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chỉ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19, B2, A4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Nguyễn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Bỉnh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Khiên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TP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Vinh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tỉnh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Nghệ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An</a:t>
            </a: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3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Người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đại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diện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Nguyễn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Công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Thông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3"/>
              </a:buBlip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Chức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vụ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lý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3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liên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hệ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0968.769.777</a:t>
            </a: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3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giấy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tờ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hợp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pháp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Giấy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ĐKKD, Giấy chứng nhận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cơ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sở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đủ điều kiện ATTP,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G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iấy chứng nhận mã vạch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3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Ngành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nghề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SX &amp; KD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chính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Kinh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doanh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thực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sạch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3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xuất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cung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cấp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nay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Kinh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doanh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thực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sạch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an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toàn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Rau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củ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thịt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hải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,…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3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Thời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ra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trường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Quanh năm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83"/>
          <p:cNvGrpSpPr>
            <a:grpSpLocks/>
          </p:cNvGrpSpPr>
          <p:nvPr/>
        </p:nvGrpSpPr>
        <p:grpSpPr bwMode="auto">
          <a:xfrm>
            <a:off x="1331640" y="345232"/>
            <a:ext cx="6496051" cy="558800"/>
            <a:chOff x="1631147" y="1316985"/>
            <a:chExt cx="5761832" cy="559049"/>
          </a:xfrm>
        </p:grpSpPr>
        <p:sp>
          <p:nvSpPr>
            <p:cNvPr id="11" name="Freeform 10"/>
            <p:cNvSpPr/>
            <p:nvPr/>
          </p:nvSpPr>
          <p:spPr>
            <a:xfrm>
              <a:off x="1631147" y="1316985"/>
              <a:ext cx="5761832" cy="559049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9DCA0D"/>
                </a:gs>
                <a:gs pos="14000">
                  <a:srgbClr val="84AA0B"/>
                </a:gs>
                <a:gs pos="50000">
                  <a:srgbClr val="9DCA0D"/>
                </a:gs>
                <a:gs pos="99000">
                  <a:srgbClr val="9DCA0D"/>
                </a:gs>
                <a:gs pos="86000">
                  <a:srgbClr val="9DCA0D">
                    <a:lumMod val="84000"/>
                  </a:srgbClr>
                </a:gs>
              </a:gsLst>
              <a:lin ang="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1732528" y="1374160"/>
              <a:ext cx="5563294" cy="452640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noFill/>
            <a:ln w="19050">
              <a:solidFill>
                <a:srgbClr val="CBF34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2252393" y="116632"/>
            <a:ext cx="4651375" cy="1219200"/>
            <a:chOff x="2530645" y="1066800"/>
            <a:chExt cx="4651820" cy="1220177"/>
          </a:xfrm>
        </p:grpSpPr>
        <p:pic>
          <p:nvPicPr>
            <p:cNvPr id="14" name="Picture 4" descr="C:\Users\dell\Desktop\Icon sale page\Icon tĩnh\200wide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59"/>
            <a:stretch>
              <a:fillRect/>
            </a:stretch>
          </p:blipFill>
          <p:spPr bwMode="auto">
            <a:xfrm flipH="1">
              <a:off x="2631272" y="2040885"/>
              <a:ext cx="3744118" cy="246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" name="Group 10"/>
            <p:cNvGrpSpPr>
              <a:grpSpLocks/>
            </p:cNvGrpSpPr>
            <p:nvPr/>
          </p:nvGrpSpPr>
          <p:grpSpPr bwMode="auto">
            <a:xfrm>
              <a:off x="2530645" y="1066800"/>
              <a:ext cx="4651820" cy="1011238"/>
              <a:chOff x="2671148" y="1311915"/>
              <a:chExt cx="3938587" cy="1011238"/>
            </a:xfrm>
          </p:grpSpPr>
          <p:pic>
            <p:nvPicPr>
              <p:cNvPr id="16" name="Picture 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71148" y="1311915"/>
                <a:ext cx="3938587" cy="10112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7" name="Rounded Rectangle 16"/>
              <p:cNvSpPr/>
              <p:nvPr/>
            </p:nvSpPr>
            <p:spPr>
              <a:xfrm>
                <a:off x="2762555" y="1386588"/>
                <a:ext cx="3777280" cy="861115"/>
              </a:xfrm>
              <a:prstGeom prst="roundRect">
                <a:avLst>
                  <a:gd name="adj" fmla="val 12108"/>
                </a:avLst>
              </a:prstGeom>
              <a:noFill/>
              <a:ln w="19050">
                <a:solidFill>
                  <a:srgbClr val="996633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18" name="TextBox 17"/>
          <p:cNvSpPr txBox="1"/>
          <p:nvPr/>
        </p:nvSpPr>
        <p:spPr>
          <a:xfrm>
            <a:off x="2252393" y="260649"/>
            <a:ext cx="476787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CÔNG TY CP ĐẦU TƯ VÀ PHÁT TRIỂN NN TÂM NGUYÊN</a:t>
            </a:r>
            <a:endParaRPr lang="en-US" sz="2000" b="1" dirty="0">
              <a:solidFill>
                <a:srgbClr val="99663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01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6372201" y="1423860"/>
            <a:ext cx="2612334" cy="4605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" name="Group 83"/>
          <p:cNvGrpSpPr>
            <a:grpSpLocks/>
          </p:cNvGrpSpPr>
          <p:nvPr/>
        </p:nvGrpSpPr>
        <p:grpSpPr bwMode="auto">
          <a:xfrm>
            <a:off x="1172293" y="345232"/>
            <a:ext cx="6496051" cy="558800"/>
            <a:chOff x="1631147" y="1316985"/>
            <a:chExt cx="5761832" cy="559049"/>
          </a:xfrm>
        </p:grpSpPr>
        <p:sp>
          <p:nvSpPr>
            <p:cNvPr id="11" name="Freeform 10"/>
            <p:cNvSpPr/>
            <p:nvPr/>
          </p:nvSpPr>
          <p:spPr>
            <a:xfrm>
              <a:off x="1631147" y="1316985"/>
              <a:ext cx="5761832" cy="559049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9DCA0D"/>
                </a:gs>
                <a:gs pos="14000">
                  <a:srgbClr val="84AA0B"/>
                </a:gs>
                <a:gs pos="50000">
                  <a:srgbClr val="9DCA0D"/>
                </a:gs>
                <a:gs pos="99000">
                  <a:srgbClr val="9DCA0D"/>
                </a:gs>
                <a:gs pos="86000">
                  <a:srgbClr val="9DCA0D">
                    <a:lumMod val="84000"/>
                  </a:srgbClr>
                </a:gs>
              </a:gsLst>
              <a:lin ang="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1732528" y="1374160"/>
              <a:ext cx="5563294" cy="452640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noFill/>
            <a:ln w="19050">
              <a:solidFill>
                <a:srgbClr val="CBF34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2093046" y="116632"/>
            <a:ext cx="4651375" cy="1219200"/>
            <a:chOff x="2530645" y="1066800"/>
            <a:chExt cx="4651820" cy="1220177"/>
          </a:xfrm>
        </p:grpSpPr>
        <p:pic>
          <p:nvPicPr>
            <p:cNvPr id="14" name="Picture 4" descr="C:\Users\dell\Desktop\Icon sale page\Icon tĩnh\200wid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59"/>
            <a:stretch>
              <a:fillRect/>
            </a:stretch>
          </p:blipFill>
          <p:spPr bwMode="auto">
            <a:xfrm flipH="1">
              <a:off x="2631272" y="2040885"/>
              <a:ext cx="3744118" cy="246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" name="Group 10"/>
            <p:cNvGrpSpPr>
              <a:grpSpLocks/>
            </p:cNvGrpSpPr>
            <p:nvPr/>
          </p:nvGrpSpPr>
          <p:grpSpPr bwMode="auto">
            <a:xfrm>
              <a:off x="2530645" y="1066800"/>
              <a:ext cx="4651820" cy="1011238"/>
              <a:chOff x="2671148" y="1311915"/>
              <a:chExt cx="3938587" cy="1011238"/>
            </a:xfrm>
          </p:grpSpPr>
          <p:pic>
            <p:nvPicPr>
              <p:cNvPr id="16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71148" y="1311915"/>
                <a:ext cx="3938587" cy="10112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7" name="Rounded Rectangle 16"/>
              <p:cNvSpPr/>
              <p:nvPr/>
            </p:nvSpPr>
            <p:spPr>
              <a:xfrm>
                <a:off x="2762555" y="1386588"/>
                <a:ext cx="3777280" cy="861115"/>
              </a:xfrm>
              <a:prstGeom prst="roundRect">
                <a:avLst>
                  <a:gd name="adj" fmla="val 12108"/>
                </a:avLst>
              </a:prstGeom>
              <a:noFill/>
              <a:ln w="19050">
                <a:solidFill>
                  <a:srgbClr val="996633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18" name="TextBox 17"/>
          <p:cNvSpPr txBox="1"/>
          <p:nvPr/>
        </p:nvSpPr>
        <p:spPr>
          <a:xfrm>
            <a:off x="2381077" y="260649"/>
            <a:ext cx="399112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smtClean="0"/>
              <a:t>HTX </a:t>
            </a:r>
            <a:r>
              <a:rPr lang="en-US" sz="2800" b="1" dirty="0" err="1" smtClean="0"/>
              <a:t>Nông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nghiệp</a:t>
            </a:r>
            <a:r>
              <a:rPr lang="en-US" sz="2800" b="1" dirty="0" smtClean="0"/>
              <a:t> Sen </a:t>
            </a:r>
            <a:r>
              <a:rPr lang="en-US" sz="2800" b="1" dirty="0" err="1" smtClean="0"/>
              <a:t>Quê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Bác</a:t>
            </a:r>
            <a:endParaRPr lang="en-US" sz="2800" b="1" dirty="0">
              <a:solidFill>
                <a:srgbClr val="99663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179512" y="1408995"/>
            <a:ext cx="8136904" cy="4760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6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Địa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chỉ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Xóm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Mậu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2, Kim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Liên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Nam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Đàn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Người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diện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Phạm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Kim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Tiến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Chức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vụ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Giám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đốc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285750" indent="-285750" algn="just">
              <a:lnSpc>
                <a:spcPts val="26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liên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hệ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0949.478.986</a:t>
            </a:r>
          </a:p>
          <a:p>
            <a:pPr marL="285750" indent="-285750" algn="just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giấy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tờ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hợp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pháp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Giấy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ĐK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vi-VN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G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iấy </a:t>
            </a:r>
            <a:r>
              <a:rPr lang="vi-VN" dirty="0">
                <a:latin typeface="Arial" pitchFamily="34" charset="0"/>
                <a:cs typeface="Arial" pitchFamily="34" charset="0"/>
              </a:rPr>
              <a:t>chứng nhận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cơ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sở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đủ </a:t>
            </a:r>
            <a:r>
              <a:rPr lang="vi-VN" dirty="0">
                <a:latin typeface="Arial" pitchFamily="34" charset="0"/>
                <a:cs typeface="Arial" pitchFamily="34" charset="0"/>
              </a:rPr>
              <a:t>điều kiện ATTP, Giấy xác nhận kiến thức ATTP,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..</a:t>
            </a:r>
          </a:p>
          <a:p>
            <a:pPr marL="285750" indent="-285750" algn="just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Ngành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nghề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SX &amp; KD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chính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Trồng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chăm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sóc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bảo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tồn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chế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biên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sâu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về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xuất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cung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cấp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nay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Gạo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Làng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Sen,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Trà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lá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Trà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ướp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bông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Hạt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sấy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giòn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 algn="just">
              <a:lnSpc>
                <a:spcPts val="26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Quy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3kg, 100g, 50g, 120g</a:t>
            </a:r>
          </a:p>
          <a:p>
            <a:pPr marL="285750" indent="-285750" algn="just">
              <a:lnSpc>
                <a:spcPts val="26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Thời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ra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trường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Quanh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năm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21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agriculturewire.com/wp-content/uploads/2016/11/soybean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7" b="96004" l="12626" r="95258">
                        <a14:backgroundMark x1="50563" y1="45027" x2="47777" y2="53730"/>
                        <a14:backgroundMark x1="46354" y1="52575" x2="48192" y2="49201"/>
                        <a14:backgroundMark x1="38886" y1="58615" x2="41731" y2="571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7352">
            <a:off x="4237445" y="1172387"/>
            <a:ext cx="5111519" cy="3411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83"/>
          <p:cNvGrpSpPr>
            <a:grpSpLocks/>
          </p:cNvGrpSpPr>
          <p:nvPr/>
        </p:nvGrpSpPr>
        <p:grpSpPr bwMode="auto">
          <a:xfrm>
            <a:off x="1172293" y="345232"/>
            <a:ext cx="6496051" cy="558800"/>
            <a:chOff x="1631147" y="1316985"/>
            <a:chExt cx="5761832" cy="559049"/>
          </a:xfrm>
        </p:grpSpPr>
        <p:sp>
          <p:nvSpPr>
            <p:cNvPr id="11" name="Freeform 10"/>
            <p:cNvSpPr/>
            <p:nvPr/>
          </p:nvSpPr>
          <p:spPr>
            <a:xfrm>
              <a:off x="1631147" y="1316985"/>
              <a:ext cx="5761832" cy="559049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9DCA0D"/>
                </a:gs>
                <a:gs pos="14000">
                  <a:srgbClr val="84AA0B"/>
                </a:gs>
                <a:gs pos="50000">
                  <a:srgbClr val="9DCA0D"/>
                </a:gs>
                <a:gs pos="99000">
                  <a:srgbClr val="9DCA0D"/>
                </a:gs>
                <a:gs pos="86000">
                  <a:srgbClr val="9DCA0D">
                    <a:lumMod val="84000"/>
                  </a:srgbClr>
                </a:gs>
              </a:gsLst>
              <a:lin ang="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1732528" y="1374160"/>
              <a:ext cx="5563294" cy="452640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noFill/>
            <a:ln w="19050">
              <a:solidFill>
                <a:srgbClr val="CBF34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2093046" y="116632"/>
            <a:ext cx="4651375" cy="1219200"/>
            <a:chOff x="2530645" y="1066800"/>
            <a:chExt cx="4651820" cy="1220177"/>
          </a:xfrm>
        </p:grpSpPr>
        <p:pic>
          <p:nvPicPr>
            <p:cNvPr id="14" name="Picture 4" descr="C:\Users\dell\Desktop\Icon sale page\Icon tĩnh\200wide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59"/>
            <a:stretch>
              <a:fillRect/>
            </a:stretch>
          </p:blipFill>
          <p:spPr bwMode="auto">
            <a:xfrm flipH="1">
              <a:off x="2631272" y="2040885"/>
              <a:ext cx="3744118" cy="246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" name="Group 10"/>
            <p:cNvGrpSpPr>
              <a:grpSpLocks/>
            </p:cNvGrpSpPr>
            <p:nvPr/>
          </p:nvGrpSpPr>
          <p:grpSpPr bwMode="auto">
            <a:xfrm>
              <a:off x="2530645" y="1066800"/>
              <a:ext cx="4651820" cy="1011238"/>
              <a:chOff x="2671148" y="1311915"/>
              <a:chExt cx="3938587" cy="1011238"/>
            </a:xfrm>
          </p:grpSpPr>
          <p:pic>
            <p:nvPicPr>
              <p:cNvPr id="16" name="Picture 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71148" y="1311915"/>
                <a:ext cx="3938587" cy="10112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7" name="Rounded Rectangle 16"/>
              <p:cNvSpPr/>
              <p:nvPr/>
            </p:nvSpPr>
            <p:spPr>
              <a:xfrm>
                <a:off x="2762555" y="1386588"/>
                <a:ext cx="3777280" cy="861115"/>
              </a:xfrm>
              <a:prstGeom prst="roundRect">
                <a:avLst>
                  <a:gd name="adj" fmla="val 12108"/>
                </a:avLst>
              </a:prstGeom>
              <a:noFill/>
              <a:ln w="19050">
                <a:solidFill>
                  <a:srgbClr val="996633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18" name="TextBox 17"/>
          <p:cNvSpPr txBox="1"/>
          <p:nvPr/>
        </p:nvSpPr>
        <p:spPr>
          <a:xfrm>
            <a:off x="2200993" y="155249"/>
            <a:ext cx="4460875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1900" b="1" dirty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HTX chế biến và kinh doanh các sản phẩm nông nghiệp Nam Đàn</a:t>
            </a:r>
            <a:endParaRPr lang="en-US" sz="1900" b="1" dirty="0">
              <a:solidFill>
                <a:srgbClr val="99663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151582" y="1196752"/>
            <a:ext cx="7920880" cy="5221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6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Địa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chỉ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Khối Phan Bội Châu, thị trấn Nam Đàn, huyện Nam Đàn,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tỉnh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Nghệ </a:t>
            </a:r>
            <a:r>
              <a:rPr lang="vi-VN" dirty="0">
                <a:latin typeface="Arial" pitchFamily="34" charset="0"/>
                <a:cs typeface="Arial" pitchFamily="34" charset="0"/>
              </a:rPr>
              <a:t>An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6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Người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diện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Phạm Hải Đường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6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Chức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vụ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Giám đốc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6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liên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hệ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0979.325.134</a:t>
            </a: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6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giấy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tờ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hợp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pháp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Giấy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ĐK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vi-VN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G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iấy </a:t>
            </a:r>
            <a:r>
              <a:rPr lang="vi-VN" dirty="0">
                <a:latin typeface="Arial" pitchFamily="34" charset="0"/>
                <a:cs typeface="Arial" pitchFamily="34" charset="0"/>
              </a:rPr>
              <a:t>chứng nhận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cơ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sở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đủ </a:t>
            </a:r>
            <a:r>
              <a:rPr lang="vi-VN" dirty="0">
                <a:latin typeface="Arial" pitchFamily="34" charset="0"/>
                <a:cs typeface="Arial" pitchFamily="34" charset="0"/>
              </a:rPr>
              <a:t>điều kiện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ATTP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Giấy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chứng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nhận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mã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vạch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mác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Tem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truy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xuất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nguồn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gốc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điện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tử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6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Ngành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nghề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SX &amp; KD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chính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sv-SE" dirty="0">
                <a:latin typeface="Arial" pitchFamily="34" charset="0"/>
                <a:cs typeface="Arial" pitchFamily="34" charset="0"/>
              </a:rPr>
              <a:t>Sản xuất Tương Sa 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Nam.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6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xuất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cung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cấp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nay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Tương Sa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Nam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6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Quy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cách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đóng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gói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fr-FR" dirty="0">
                <a:latin typeface="Arial" pitchFamily="34" charset="0"/>
                <a:cs typeface="Arial" pitchFamily="34" charset="0"/>
              </a:rPr>
              <a:t>Chai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600ml; </a:t>
            </a:r>
            <a:r>
              <a:rPr lang="fr-FR" dirty="0">
                <a:latin typeface="Arial" pitchFamily="34" charset="0"/>
                <a:cs typeface="Arial" pitchFamily="34" charset="0"/>
              </a:rPr>
              <a:t>1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lit; </a:t>
            </a:r>
            <a:r>
              <a:rPr lang="fr-FR" dirty="0">
                <a:latin typeface="Arial" pitchFamily="34" charset="0"/>
                <a:cs typeface="Arial" pitchFamily="34" charset="0"/>
              </a:rPr>
              <a:t>2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lit</a:t>
            </a: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6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Quy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mô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số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lượng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xuất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250.000 </a:t>
            </a:r>
            <a:r>
              <a:rPr lang="en-US" dirty="0">
                <a:latin typeface="Arial" pitchFamily="34" charset="0"/>
                <a:cs typeface="Arial" pitchFamily="34" charset="0"/>
              </a:rPr>
              <a:t>lit/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năm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6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Thời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ra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trường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Quanh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năm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0346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932675">
            <a:off x="4439665" y="1709508"/>
            <a:ext cx="4456574" cy="290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83"/>
          <p:cNvGrpSpPr>
            <a:grpSpLocks/>
          </p:cNvGrpSpPr>
          <p:nvPr/>
        </p:nvGrpSpPr>
        <p:grpSpPr bwMode="auto">
          <a:xfrm>
            <a:off x="1331640" y="345232"/>
            <a:ext cx="6496051" cy="558800"/>
            <a:chOff x="1631147" y="1316985"/>
            <a:chExt cx="5761832" cy="559049"/>
          </a:xfrm>
        </p:grpSpPr>
        <p:sp>
          <p:nvSpPr>
            <p:cNvPr id="11" name="Freeform 10"/>
            <p:cNvSpPr/>
            <p:nvPr/>
          </p:nvSpPr>
          <p:spPr>
            <a:xfrm>
              <a:off x="1631147" y="1316985"/>
              <a:ext cx="5761832" cy="559049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9DCA0D"/>
                </a:gs>
                <a:gs pos="14000">
                  <a:srgbClr val="84AA0B"/>
                </a:gs>
                <a:gs pos="50000">
                  <a:srgbClr val="9DCA0D"/>
                </a:gs>
                <a:gs pos="99000">
                  <a:srgbClr val="9DCA0D"/>
                </a:gs>
                <a:gs pos="86000">
                  <a:srgbClr val="9DCA0D">
                    <a:lumMod val="84000"/>
                  </a:srgbClr>
                </a:gs>
              </a:gsLst>
              <a:lin ang="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1732528" y="1374160"/>
              <a:ext cx="5563294" cy="452640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noFill/>
            <a:ln w="19050">
              <a:solidFill>
                <a:srgbClr val="CBF34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2252393" y="116632"/>
            <a:ext cx="4651375" cy="1219200"/>
            <a:chOff x="2530645" y="1066800"/>
            <a:chExt cx="4651820" cy="1220177"/>
          </a:xfrm>
        </p:grpSpPr>
        <p:pic>
          <p:nvPicPr>
            <p:cNvPr id="14" name="Picture 4" descr="C:\Users\dell\Desktop\Icon sale page\Icon tĩnh\200wid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59"/>
            <a:stretch>
              <a:fillRect/>
            </a:stretch>
          </p:blipFill>
          <p:spPr bwMode="auto">
            <a:xfrm flipH="1">
              <a:off x="2631272" y="2040885"/>
              <a:ext cx="3744118" cy="246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" name="Group 10"/>
            <p:cNvGrpSpPr>
              <a:grpSpLocks/>
            </p:cNvGrpSpPr>
            <p:nvPr/>
          </p:nvGrpSpPr>
          <p:grpSpPr bwMode="auto">
            <a:xfrm>
              <a:off x="2530645" y="1066800"/>
              <a:ext cx="4651820" cy="1011238"/>
              <a:chOff x="2671148" y="1311915"/>
              <a:chExt cx="3938587" cy="1011238"/>
            </a:xfrm>
          </p:grpSpPr>
          <p:pic>
            <p:nvPicPr>
              <p:cNvPr id="16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71148" y="1311915"/>
                <a:ext cx="3938587" cy="10112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7" name="Rounded Rectangle 16"/>
              <p:cNvSpPr/>
              <p:nvPr/>
            </p:nvSpPr>
            <p:spPr>
              <a:xfrm>
                <a:off x="2762555" y="1386588"/>
                <a:ext cx="3777280" cy="861115"/>
              </a:xfrm>
              <a:prstGeom prst="roundRect">
                <a:avLst>
                  <a:gd name="adj" fmla="val 12108"/>
                </a:avLst>
              </a:prstGeom>
              <a:noFill/>
              <a:ln w="19050">
                <a:solidFill>
                  <a:srgbClr val="996633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18" name="TextBox 17"/>
          <p:cNvSpPr txBox="1"/>
          <p:nvPr/>
        </p:nvSpPr>
        <p:spPr>
          <a:xfrm>
            <a:off x="2360340" y="260648"/>
            <a:ext cx="44608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/>
              <a:t>HTX DVSXNN CB KD cam </a:t>
            </a:r>
            <a:r>
              <a:rPr lang="en-US" sz="2000" b="1" dirty="0" err="1"/>
              <a:t>và</a:t>
            </a:r>
            <a:r>
              <a:rPr lang="en-US" sz="2000" b="1" dirty="0"/>
              <a:t> </a:t>
            </a:r>
            <a:r>
              <a:rPr lang="en-US" sz="2000" b="1" dirty="0" err="1"/>
              <a:t>các</a:t>
            </a:r>
            <a:r>
              <a:rPr lang="en-US" sz="2000" b="1" dirty="0"/>
              <a:t> SP </a:t>
            </a:r>
            <a:r>
              <a:rPr lang="en-US" sz="2000" b="1" dirty="0" err="1"/>
              <a:t>từ</a:t>
            </a:r>
            <a:r>
              <a:rPr lang="en-US" sz="2000" b="1" dirty="0"/>
              <a:t> cam </a:t>
            </a:r>
            <a:r>
              <a:rPr lang="en-US" sz="2000" b="1" dirty="0" err="1"/>
              <a:t>Bản</a:t>
            </a:r>
            <a:r>
              <a:rPr lang="en-US" sz="2000" b="1" dirty="0"/>
              <a:t> </a:t>
            </a:r>
            <a:r>
              <a:rPr lang="en-US" sz="2000" b="1" dirty="0" err="1"/>
              <a:t>Pha</a:t>
            </a:r>
            <a:endParaRPr lang="en-US" sz="2000" b="1" dirty="0">
              <a:solidFill>
                <a:srgbClr val="99663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214282" y="1142984"/>
            <a:ext cx="8136904" cy="509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Địa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chỉ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Yên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Khê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Con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Cuông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Người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diện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Trần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Văn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Kính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Chức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vụ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Giám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đốc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liên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hệ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00942345968 </a:t>
            </a:r>
          </a:p>
          <a:p>
            <a:pPr marL="285750" indent="-285750" algn="just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giấy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tờ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hợp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pháp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Giấy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ĐK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vi-VN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G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iấy </a:t>
            </a:r>
            <a:r>
              <a:rPr lang="vi-VN" dirty="0">
                <a:latin typeface="Arial" pitchFamily="34" charset="0"/>
                <a:cs typeface="Arial" pitchFamily="34" charset="0"/>
              </a:rPr>
              <a:t>chứng nhận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cơ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sở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đủ </a:t>
            </a:r>
            <a:r>
              <a:rPr lang="vi-VN" dirty="0">
                <a:latin typeface="Arial" pitchFamily="34" charset="0"/>
                <a:cs typeface="Arial" pitchFamily="34" charset="0"/>
              </a:rPr>
              <a:t>điều kiện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ATTP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em </a:t>
            </a:r>
            <a:r>
              <a:rPr lang="vi-VN" dirty="0">
                <a:latin typeface="Arial" pitchFamily="34" charset="0"/>
                <a:cs typeface="Arial" pitchFamily="34" charset="0"/>
              </a:rPr>
              <a:t>truy xuất nguồn gốc,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hãn mác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Ngành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nghề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SX &amp; KD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chính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SX và KD cây ăn quả có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múi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từ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cam</a:t>
            </a:r>
          </a:p>
          <a:p>
            <a:pPr marL="285750" indent="-285750" algn="just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xuất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cung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cấp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nay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Cam,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dầu</a:t>
            </a:r>
            <a:r>
              <a:rPr lang="en-US" dirty="0">
                <a:latin typeface="Arial" pitchFamily="34" charset="0"/>
                <a:cs typeface="Arial" pitchFamily="34" charset="0"/>
              </a:rPr>
              <a:t> cam,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mứt</a:t>
            </a:r>
            <a:r>
              <a:rPr lang="en-US" dirty="0">
                <a:latin typeface="Arial" pitchFamily="34" charset="0"/>
                <a:cs typeface="Arial" pitchFamily="34" charset="0"/>
              </a:rPr>
              <a:t> cam,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tinh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dầu</a:t>
            </a:r>
            <a:r>
              <a:rPr lang="en-US" dirty="0">
                <a:latin typeface="Arial" pitchFamily="34" charset="0"/>
                <a:cs typeface="Arial" pitchFamily="34" charset="0"/>
              </a:rPr>
              <a:t> cam,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siro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cam,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rượu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cam,…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Quy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cách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đóng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gói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vi-VN" dirty="0">
                <a:latin typeface="Arial" pitchFamily="34" charset="0"/>
                <a:cs typeface="Arial" pitchFamily="34" charset="0"/>
              </a:rPr>
              <a:t>Cam đóng thùng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10kg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>
                <a:latin typeface="Arial" pitchFamily="34" charset="0"/>
                <a:cs typeface="Arial" pitchFamily="34" charset="0"/>
              </a:rPr>
              <a:t>20kg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hoặc </a:t>
            </a:r>
            <a:r>
              <a:rPr lang="vi-VN" dirty="0">
                <a:latin typeface="Arial" pitchFamily="34" charset="0"/>
                <a:cs typeface="Arial" pitchFamily="34" charset="0"/>
              </a:rPr>
              <a:t>đóng thùng theo yêu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cầu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khách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hàng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 algn="just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Quy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mô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số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lượng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xuất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>
                <a:latin typeface="Arial" pitchFamily="34" charset="0"/>
                <a:cs typeface="Arial" pitchFamily="34" charset="0"/>
              </a:rPr>
              <a:t>Cam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70.000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tấn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năm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Thời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ra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trường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fr-FR" dirty="0" err="1" smtClean="0">
                <a:latin typeface="Arial" pitchFamily="34" charset="0"/>
                <a:cs typeface="Arial" pitchFamily="34" charset="0"/>
              </a:rPr>
              <a:t>Quanh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dirty="0" err="1" smtClean="0">
                <a:latin typeface="Arial" pitchFamily="34" charset="0"/>
                <a:cs typeface="Arial" pitchFamily="34" charset="0"/>
              </a:rPr>
              <a:t>năm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78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Ã¬nh áº£nh cÃ³ liÃªn qua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3167" l="10000" r="93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52" t="13031" r="4249" b="7374"/>
          <a:stretch/>
        </p:blipFill>
        <p:spPr bwMode="auto">
          <a:xfrm rot="483443" flipH="1">
            <a:off x="4806424" y="930498"/>
            <a:ext cx="4349112" cy="380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83"/>
          <p:cNvGrpSpPr>
            <a:grpSpLocks/>
          </p:cNvGrpSpPr>
          <p:nvPr/>
        </p:nvGrpSpPr>
        <p:grpSpPr bwMode="auto">
          <a:xfrm>
            <a:off x="1331640" y="345232"/>
            <a:ext cx="6496051" cy="558800"/>
            <a:chOff x="1631147" y="1316985"/>
            <a:chExt cx="5761832" cy="559049"/>
          </a:xfrm>
        </p:grpSpPr>
        <p:sp>
          <p:nvSpPr>
            <p:cNvPr id="11" name="Freeform 10"/>
            <p:cNvSpPr/>
            <p:nvPr/>
          </p:nvSpPr>
          <p:spPr>
            <a:xfrm>
              <a:off x="1631147" y="1316985"/>
              <a:ext cx="5761832" cy="559049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9DCA0D"/>
                </a:gs>
                <a:gs pos="14000">
                  <a:srgbClr val="84AA0B"/>
                </a:gs>
                <a:gs pos="50000">
                  <a:srgbClr val="9DCA0D"/>
                </a:gs>
                <a:gs pos="99000">
                  <a:srgbClr val="9DCA0D"/>
                </a:gs>
                <a:gs pos="86000">
                  <a:srgbClr val="9DCA0D">
                    <a:lumMod val="84000"/>
                  </a:srgbClr>
                </a:gs>
              </a:gsLst>
              <a:lin ang="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1732528" y="1374160"/>
              <a:ext cx="5563294" cy="452640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noFill/>
            <a:ln w="19050">
              <a:solidFill>
                <a:srgbClr val="CBF34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2252393" y="116632"/>
            <a:ext cx="4651375" cy="1219200"/>
            <a:chOff x="2530645" y="1066800"/>
            <a:chExt cx="4651820" cy="1220177"/>
          </a:xfrm>
        </p:grpSpPr>
        <p:pic>
          <p:nvPicPr>
            <p:cNvPr id="14" name="Picture 4" descr="C:\Users\dell\Desktop\Icon sale page\Icon tĩnh\200wide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59"/>
            <a:stretch>
              <a:fillRect/>
            </a:stretch>
          </p:blipFill>
          <p:spPr bwMode="auto">
            <a:xfrm flipH="1">
              <a:off x="2631272" y="2040885"/>
              <a:ext cx="3744118" cy="246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" name="Group 10"/>
            <p:cNvGrpSpPr>
              <a:grpSpLocks/>
            </p:cNvGrpSpPr>
            <p:nvPr/>
          </p:nvGrpSpPr>
          <p:grpSpPr bwMode="auto">
            <a:xfrm>
              <a:off x="2530645" y="1066800"/>
              <a:ext cx="4651820" cy="1011238"/>
              <a:chOff x="2671148" y="1311915"/>
              <a:chExt cx="3938587" cy="1011238"/>
            </a:xfrm>
          </p:grpSpPr>
          <p:pic>
            <p:nvPicPr>
              <p:cNvPr id="16" name="Picture 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71148" y="1311915"/>
                <a:ext cx="3938587" cy="10112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7" name="Rounded Rectangle 16"/>
              <p:cNvSpPr/>
              <p:nvPr/>
            </p:nvSpPr>
            <p:spPr>
              <a:xfrm>
                <a:off x="2762555" y="1386588"/>
                <a:ext cx="3777280" cy="861115"/>
              </a:xfrm>
              <a:prstGeom prst="roundRect">
                <a:avLst>
                  <a:gd name="adj" fmla="val 12108"/>
                </a:avLst>
              </a:prstGeom>
              <a:noFill/>
              <a:ln w="19050">
                <a:solidFill>
                  <a:srgbClr val="996633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18" name="TextBox 17"/>
          <p:cNvSpPr txBox="1"/>
          <p:nvPr/>
        </p:nvSpPr>
        <p:spPr>
          <a:xfrm>
            <a:off x="2294746" y="385684"/>
            <a:ext cx="46206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000" b="1" dirty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HTX dịch vụ nông nghiệp </a:t>
            </a:r>
            <a:r>
              <a:rPr lang="vi-VN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19/5</a:t>
            </a:r>
            <a:endParaRPr lang="en-US" sz="2000" b="1" dirty="0">
              <a:solidFill>
                <a:srgbClr val="99663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251520" y="1266115"/>
            <a:ext cx="8136904" cy="496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6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Địa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chỉ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Nghĩa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Lâm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huyện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Nghĩa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Đàn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tỉnh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Nghệ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An</a:t>
            </a: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6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Người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diện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Lê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Sỹ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Đỉnh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6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Chức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vụ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Giám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đốc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6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liên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hệ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035.2097.456 </a:t>
            </a:r>
          </a:p>
          <a:p>
            <a:pPr marL="285750" indent="-285750" algn="just">
              <a:lnSpc>
                <a:spcPts val="2800"/>
              </a:lnSpc>
              <a:spcBef>
                <a:spcPts val="300"/>
              </a:spcBef>
              <a:spcAft>
                <a:spcPts val="300"/>
              </a:spcAft>
              <a:buSzPct val="175000"/>
              <a:buBlip>
                <a:blip r:embed="rId6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giấy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tờ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hợp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pháp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Giấy ĐK</a:t>
            </a:r>
            <a:r>
              <a:rPr lang="en-US" dirty="0">
                <a:latin typeface="Arial" pitchFamily="34" charset="0"/>
                <a:cs typeface="Arial" pitchFamily="34" charset="0"/>
              </a:rPr>
              <a:t>K</a:t>
            </a:r>
            <a:r>
              <a:rPr lang="vi-VN" dirty="0">
                <a:latin typeface="Arial" pitchFamily="34" charset="0"/>
                <a:cs typeface="Arial" pitchFamily="34" charset="0"/>
              </a:rPr>
              <a:t>D, </a:t>
            </a:r>
            <a:r>
              <a:rPr lang="en-US" dirty="0">
                <a:latin typeface="Arial" pitchFamily="34" charset="0"/>
                <a:cs typeface="Arial" pitchFamily="34" charset="0"/>
              </a:rPr>
              <a:t>G</a:t>
            </a:r>
            <a:r>
              <a:rPr lang="vi-VN" dirty="0">
                <a:latin typeface="Arial" pitchFamily="34" charset="0"/>
                <a:cs typeface="Arial" pitchFamily="34" charset="0"/>
              </a:rPr>
              <a:t>iấy chứng nhận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cơ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sở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vi-VN" dirty="0">
                <a:latin typeface="Arial" pitchFamily="34" charset="0"/>
                <a:cs typeface="Arial" pitchFamily="34" charset="0"/>
              </a:rPr>
              <a:t>đủ điều kiện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ATTP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Tem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truy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xuất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nguồn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gốc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mác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Giấy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chứng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nhận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VietGAP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6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Ngành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nghề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SX &amp; KD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chính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SX và KD các loại cây giống, cây ăn quả, vật tư nông nghiệp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6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xuất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cung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cấp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nay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Cây giống, ổi giống Đài Loan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(giống </a:t>
            </a:r>
            <a:r>
              <a:rPr lang="vi-VN" dirty="0">
                <a:latin typeface="Arial" pitchFamily="34" charset="0"/>
                <a:cs typeface="Arial" pitchFamily="34" charset="0"/>
              </a:rPr>
              <a:t>ổi lê), bơ, bưởi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6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Quy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cách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đóng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gói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vi-VN" dirty="0">
                <a:latin typeface="Arial" pitchFamily="34" charset="0"/>
                <a:cs typeface="Arial" pitchFamily="34" charset="0"/>
              </a:rPr>
              <a:t>Đóng thùng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5kg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 10kg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>
                <a:latin typeface="Arial" pitchFamily="34" charset="0"/>
                <a:cs typeface="Arial" pitchFamily="34" charset="0"/>
              </a:rPr>
              <a:t>30kg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6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Quy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mô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số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lượng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xuất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800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tấn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năm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ổi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6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Thời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ra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trường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Quanh năm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26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47864" y="1213068"/>
            <a:ext cx="5405119" cy="4592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83"/>
          <p:cNvGrpSpPr>
            <a:grpSpLocks/>
          </p:cNvGrpSpPr>
          <p:nvPr/>
        </p:nvGrpSpPr>
        <p:grpSpPr bwMode="auto">
          <a:xfrm>
            <a:off x="1331640" y="345232"/>
            <a:ext cx="6496051" cy="558800"/>
            <a:chOff x="1631147" y="1316985"/>
            <a:chExt cx="5761832" cy="559049"/>
          </a:xfrm>
        </p:grpSpPr>
        <p:sp>
          <p:nvSpPr>
            <p:cNvPr id="11" name="Freeform 10"/>
            <p:cNvSpPr/>
            <p:nvPr/>
          </p:nvSpPr>
          <p:spPr>
            <a:xfrm>
              <a:off x="1631147" y="1316985"/>
              <a:ext cx="5761832" cy="559049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9DCA0D"/>
                </a:gs>
                <a:gs pos="14000">
                  <a:srgbClr val="84AA0B"/>
                </a:gs>
                <a:gs pos="50000">
                  <a:srgbClr val="9DCA0D"/>
                </a:gs>
                <a:gs pos="99000">
                  <a:srgbClr val="9DCA0D"/>
                </a:gs>
                <a:gs pos="86000">
                  <a:srgbClr val="9DCA0D">
                    <a:lumMod val="84000"/>
                  </a:srgbClr>
                </a:gs>
              </a:gsLst>
              <a:lin ang="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1732528" y="1374160"/>
              <a:ext cx="5563294" cy="452640"/>
            </a:xfrm>
            <a:custGeom>
              <a:avLst/>
              <a:gdLst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12700 w 5759450"/>
                <a:gd name="connsiteY0" fmla="*/ 0 h 565150"/>
                <a:gd name="connsiteX1" fmla="*/ 374650 w 5759450"/>
                <a:gd name="connsiteY1" fmla="*/ 38100 h 565150"/>
                <a:gd name="connsiteX2" fmla="*/ 5073650 w 5759450"/>
                <a:gd name="connsiteY2" fmla="*/ 38100 h 565150"/>
                <a:gd name="connsiteX3" fmla="*/ 5759450 w 5759450"/>
                <a:gd name="connsiteY3" fmla="*/ 6350 h 565150"/>
                <a:gd name="connsiteX4" fmla="*/ 5594350 w 5759450"/>
                <a:gd name="connsiteY4" fmla="*/ 279400 h 565150"/>
                <a:gd name="connsiteX5" fmla="*/ 5759450 w 5759450"/>
                <a:gd name="connsiteY5" fmla="*/ 552450 h 565150"/>
                <a:gd name="connsiteX6" fmla="*/ 5251450 w 5759450"/>
                <a:gd name="connsiteY6" fmla="*/ 565150 h 565150"/>
                <a:gd name="connsiteX7" fmla="*/ 654050 w 5759450"/>
                <a:gd name="connsiteY7" fmla="*/ 552450 h 565150"/>
                <a:gd name="connsiteX8" fmla="*/ 0 w 5759450"/>
                <a:gd name="connsiteY8" fmla="*/ 533400 h 565150"/>
                <a:gd name="connsiteX9" fmla="*/ 190500 w 5759450"/>
                <a:gd name="connsiteY9" fmla="*/ 254000 h 565150"/>
                <a:gd name="connsiteX10" fmla="*/ 12700 w 5759450"/>
                <a:gd name="connsiteY10" fmla="*/ 0 h 56515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30956 w 5759450"/>
                <a:gd name="connsiteY10" fmla="*/ 28575 h 558800"/>
                <a:gd name="connsiteX11" fmla="*/ 22225 w 5759450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19050 w 5759450"/>
                <a:gd name="connsiteY10" fmla="*/ 35719 h 558800"/>
                <a:gd name="connsiteX11" fmla="*/ 22225 w 5759450"/>
                <a:gd name="connsiteY11" fmla="*/ 7938 h 558800"/>
                <a:gd name="connsiteX0" fmla="*/ 24606 w 5761831"/>
                <a:gd name="connsiteY0" fmla="*/ 7938 h 558800"/>
                <a:gd name="connsiteX1" fmla="*/ 377031 w 5761831"/>
                <a:gd name="connsiteY1" fmla="*/ 31750 h 558800"/>
                <a:gd name="connsiteX2" fmla="*/ 5076031 w 5761831"/>
                <a:gd name="connsiteY2" fmla="*/ 31750 h 558800"/>
                <a:gd name="connsiteX3" fmla="*/ 5761831 w 5761831"/>
                <a:gd name="connsiteY3" fmla="*/ 0 h 558800"/>
                <a:gd name="connsiteX4" fmla="*/ 5596731 w 5761831"/>
                <a:gd name="connsiteY4" fmla="*/ 273050 h 558800"/>
                <a:gd name="connsiteX5" fmla="*/ 5761831 w 5761831"/>
                <a:gd name="connsiteY5" fmla="*/ 546100 h 558800"/>
                <a:gd name="connsiteX6" fmla="*/ 5253831 w 5761831"/>
                <a:gd name="connsiteY6" fmla="*/ 558800 h 558800"/>
                <a:gd name="connsiteX7" fmla="*/ 656431 w 5761831"/>
                <a:gd name="connsiteY7" fmla="*/ 546100 h 558800"/>
                <a:gd name="connsiteX8" fmla="*/ 2381 w 5761831"/>
                <a:gd name="connsiteY8" fmla="*/ 527050 h 558800"/>
                <a:gd name="connsiteX9" fmla="*/ 192881 w 5761831"/>
                <a:gd name="connsiteY9" fmla="*/ 247650 h 558800"/>
                <a:gd name="connsiteX10" fmla="*/ 0 w 5761831"/>
                <a:gd name="connsiteY10" fmla="*/ 30957 h 558800"/>
                <a:gd name="connsiteX11" fmla="*/ 24606 w 5761831"/>
                <a:gd name="connsiteY11" fmla="*/ 7938 h 558800"/>
                <a:gd name="connsiteX0" fmla="*/ 22225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22225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190500 w 5759450"/>
                <a:gd name="connsiteY9" fmla="*/ 247650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54050 w 5759450"/>
                <a:gd name="connsiteY7" fmla="*/ 546100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8800"/>
                <a:gd name="connsiteX1" fmla="*/ 374650 w 5759450"/>
                <a:gd name="connsiteY1" fmla="*/ 31750 h 558800"/>
                <a:gd name="connsiteX2" fmla="*/ 5073650 w 5759450"/>
                <a:gd name="connsiteY2" fmla="*/ 31750 h 558800"/>
                <a:gd name="connsiteX3" fmla="*/ 5759450 w 5759450"/>
                <a:gd name="connsiteY3" fmla="*/ 0 h 558800"/>
                <a:gd name="connsiteX4" fmla="*/ 5594350 w 5759450"/>
                <a:gd name="connsiteY4" fmla="*/ 273050 h 558800"/>
                <a:gd name="connsiteX5" fmla="*/ 5759450 w 5759450"/>
                <a:gd name="connsiteY5" fmla="*/ 546100 h 558800"/>
                <a:gd name="connsiteX6" fmla="*/ 5251450 w 5759450"/>
                <a:gd name="connsiteY6" fmla="*/ 558800 h 558800"/>
                <a:gd name="connsiteX7" fmla="*/ 661194 w 5759450"/>
                <a:gd name="connsiteY7" fmla="*/ 553244 h 558800"/>
                <a:gd name="connsiteX8" fmla="*/ 0 w 5759450"/>
                <a:gd name="connsiteY8" fmla="*/ 527050 h 558800"/>
                <a:gd name="connsiteX9" fmla="*/ 200025 w 5759450"/>
                <a:gd name="connsiteY9" fmla="*/ 271463 h 558800"/>
                <a:gd name="connsiteX10" fmla="*/ 793 w 5759450"/>
                <a:gd name="connsiteY10" fmla="*/ 7938 h 558800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5073650 w 5759450"/>
                <a:gd name="connsiteY2" fmla="*/ 31750 h 559049"/>
                <a:gd name="connsiteX3" fmla="*/ 5759450 w 5759450"/>
                <a:gd name="connsiteY3" fmla="*/ 0 h 559049"/>
                <a:gd name="connsiteX4" fmla="*/ 5594350 w 5759450"/>
                <a:gd name="connsiteY4" fmla="*/ 273050 h 559049"/>
                <a:gd name="connsiteX5" fmla="*/ 5759450 w 5759450"/>
                <a:gd name="connsiteY5" fmla="*/ 546100 h 559049"/>
                <a:gd name="connsiteX6" fmla="*/ 5251450 w 5759450"/>
                <a:gd name="connsiteY6" fmla="*/ 558800 h 559049"/>
                <a:gd name="connsiteX7" fmla="*/ 661194 w 5759450"/>
                <a:gd name="connsiteY7" fmla="*/ 553244 h 559049"/>
                <a:gd name="connsiteX8" fmla="*/ 0 w 5759450"/>
                <a:gd name="connsiteY8" fmla="*/ 527050 h 559049"/>
                <a:gd name="connsiteX9" fmla="*/ 200025 w 5759450"/>
                <a:gd name="connsiteY9" fmla="*/ 271463 h 559049"/>
                <a:gd name="connsiteX10" fmla="*/ 793 w 5759450"/>
                <a:gd name="connsiteY10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9163 w 5759450"/>
                <a:gd name="connsiteY2" fmla="*/ 28575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661194 w 5759450"/>
                <a:gd name="connsiteY8" fmla="*/ 553244 h 559049"/>
                <a:gd name="connsiteX9" fmla="*/ 0 w 5759450"/>
                <a:gd name="connsiteY9" fmla="*/ 527050 h 559049"/>
                <a:gd name="connsiteX10" fmla="*/ 200025 w 5759450"/>
                <a:gd name="connsiteY10" fmla="*/ 271463 h 559049"/>
                <a:gd name="connsiteX11" fmla="*/ 793 w 5759450"/>
                <a:gd name="connsiteY11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4831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5073650 w 5759450"/>
                <a:gd name="connsiteY3" fmla="*/ 31750 h 559049"/>
                <a:gd name="connsiteX4" fmla="*/ 5759450 w 5759450"/>
                <a:gd name="connsiteY4" fmla="*/ 0 h 559049"/>
                <a:gd name="connsiteX5" fmla="*/ 5594350 w 5759450"/>
                <a:gd name="connsiteY5" fmla="*/ 273050 h 559049"/>
                <a:gd name="connsiteX6" fmla="*/ 5759450 w 5759450"/>
                <a:gd name="connsiteY6" fmla="*/ 546100 h 559049"/>
                <a:gd name="connsiteX7" fmla="*/ 5251450 w 5759450"/>
                <a:gd name="connsiteY7" fmla="*/ 558800 h 559049"/>
                <a:gd name="connsiteX8" fmla="*/ 919163 w 5759450"/>
                <a:gd name="connsiteY8" fmla="*/ 550068 h 559049"/>
                <a:gd name="connsiteX9" fmla="*/ 661194 w 5759450"/>
                <a:gd name="connsiteY9" fmla="*/ 553244 h 559049"/>
                <a:gd name="connsiteX10" fmla="*/ 0 w 5759450"/>
                <a:gd name="connsiteY10" fmla="*/ 527050 h 559049"/>
                <a:gd name="connsiteX11" fmla="*/ 200025 w 5759450"/>
                <a:gd name="connsiteY11" fmla="*/ 271463 h 559049"/>
                <a:gd name="connsiteX12" fmla="*/ 793 w 5759450"/>
                <a:gd name="connsiteY12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0131 w 5759450"/>
                <a:gd name="connsiteY3" fmla="*/ 30956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3650 w 5759450"/>
                <a:gd name="connsiteY4" fmla="*/ 31750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94350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9450 w 5759450"/>
                <a:gd name="connsiteY7" fmla="*/ 546100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59049"/>
                <a:gd name="connsiteX1" fmla="*/ 374650 w 5759450"/>
                <a:gd name="connsiteY1" fmla="*/ 31750 h 559049"/>
                <a:gd name="connsiteX2" fmla="*/ 916782 w 5759450"/>
                <a:gd name="connsiteY2" fmla="*/ 19050 h 559049"/>
                <a:gd name="connsiteX3" fmla="*/ 4862512 w 5759450"/>
                <a:gd name="connsiteY3" fmla="*/ 19050 h 559049"/>
                <a:gd name="connsiteX4" fmla="*/ 5076032 w 5759450"/>
                <a:gd name="connsiteY4" fmla="*/ 26988 h 559049"/>
                <a:gd name="connsiteX5" fmla="*/ 5759450 w 5759450"/>
                <a:gd name="connsiteY5" fmla="*/ 0 h 559049"/>
                <a:gd name="connsiteX6" fmla="*/ 5577681 w 5759450"/>
                <a:gd name="connsiteY6" fmla="*/ 273050 h 559049"/>
                <a:gd name="connsiteX7" fmla="*/ 5754688 w 5759450"/>
                <a:gd name="connsiteY7" fmla="*/ 517525 h 559049"/>
                <a:gd name="connsiteX8" fmla="*/ 5251450 w 5759450"/>
                <a:gd name="connsiteY8" fmla="*/ 558800 h 559049"/>
                <a:gd name="connsiteX9" fmla="*/ 919163 w 5759450"/>
                <a:gd name="connsiteY9" fmla="*/ 550068 h 559049"/>
                <a:gd name="connsiteX10" fmla="*/ 661194 w 5759450"/>
                <a:gd name="connsiteY10" fmla="*/ 553244 h 559049"/>
                <a:gd name="connsiteX11" fmla="*/ 0 w 5759450"/>
                <a:gd name="connsiteY11" fmla="*/ 527050 h 559049"/>
                <a:gd name="connsiteX12" fmla="*/ 200025 w 5759450"/>
                <a:gd name="connsiteY12" fmla="*/ 271463 h 559049"/>
                <a:gd name="connsiteX13" fmla="*/ 793 w 5759450"/>
                <a:gd name="connsiteY13" fmla="*/ 7938 h 559049"/>
                <a:gd name="connsiteX0" fmla="*/ 793 w 5759450"/>
                <a:gd name="connsiteY0" fmla="*/ 7938 h 561529"/>
                <a:gd name="connsiteX1" fmla="*/ 374650 w 5759450"/>
                <a:gd name="connsiteY1" fmla="*/ 31750 h 561529"/>
                <a:gd name="connsiteX2" fmla="*/ 916782 w 5759450"/>
                <a:gd name="connsiteY2" fmla="*/ 19050 h 561529"/>
                <a:gd name="connsiteX3" fmla="*/ 4862512 w 5759450"/>
                <a:gd name="connsiteY3" fmla="*/ 19050 h 561529"/>
                <a:gd name="connsiteX4" fmla="*/ 5076032 w 5759450"/>
                <a:gd name="connsiteY4" fmla="*/ 26988 h 561529"/>
                <a:gd name="connsiteX5" fmla="*/ 5759450 w 5759450"/>
                <a:gd name="connsiteY5" fmla="*/ 0 h 561529"/>
                <a:gd name="connsiteX6" fmla="*/ 5577681 w 5759450"/>
                <a:gd name="connsiteY6" fmla="*/ 273050 h 561529"/>
                <a:gd name="connsiteX7" fmla="*/ 5754688 w 5759450"/>
                <a:gd name="connsiteY7" fmla="*/ 517525 h 561529"/>
                <a:gd name="connsiteX8" fmla="*/ 5251450 w 5759450"/>
                <a:gd name="connsiteY8" fmla="*/ 558800 h 561529"/>
                <a:gd name="connsiteX9" fmla="*/ 919163 w 5759450"/>
                <a:gd name="connsiteY9" fmla="*/ 550068 h 561529"/>
                <a:gd name="connsiteX10" fmla="*/ 661194 w 5759450"/>
                <a:gd name="connsiteY10" fmla="*/ 553244 h 561529"/>
                <a:gd name="connsiteX11" fmla="*/ 0 w 5759450"/>
                <a:gd name="connsiteY11" fmla="*/ 527050 h 561529"/>
                <a:gd name="connsiteX12" fmla="*/ 200025 w 5759450"/>
                <a:gd name="connsiteY12" fmla="*/ 271463 h 561529"/>
                <a:gd name="connsiteX13" fmla="*/ 793 w 5759450"/>
                <a:gd name="connsiteY13" fmla="*/ 7938 h 561529"/>
                <a:gd name="connsiteX0" fmla="*/ 793 w 5759450"/>
                <a:gd name="connsiteY0" fmla="*/ 7938 h 562791"/>
                <a:gd name="connsiteX1" fmla="*/ 374650 w 5759450"/>
                <a:gd name="connsiteY1" fmla="*/ 31750 h 562791"/>
                <a:gd name="connsiteX2" fmla="*/ 916782 w 5759450"/>
                <a:gd name="connsiteY2" fmla="*/ 19050 h 562791"/>
                <a:gd name="connsiteX3" fmla="*/ 4862512 w 5759450"/>
                <a:gd name="connsiteY3" fmla="*/ 19050 h 562791"/>
                <a:gd name="connsiteX4" fmla="*/ 5076032 w 5759450"/>
                <a:gd name="connsiteY4" fmla="*/ 26988 h 562791"/>
                <a:gd name="connsiteX5" fmla="*/ 5759450 w 5759450"/>
                <a:gd name="connsiteY5" fmla="*/ 0 h 562791"/>
                <a:gd name="connsiteX6" fmla="*/ 5577681 w 5759450"/>
                <a:gd name="connsiteY6" fmla="*/ 273050 h 562791"/>
                <a:gd name="connsiteX7" fmla="*/ 5754688 w 5759450"/>
                <a:gd name="connsiteY7" fmla="*/ 517525 h 562791"/>
                <a:gd name="connsiteX8" fmla="*/ 5251450 w 5759450"/>
                <a:gd name="connsiteY8" fmla="*/ 558800 h 562791"/>
                <a:gd name="connsiteX9" fmla="*/ 919163 w 5759450"/>
                <a:gd name="connsiteY9" fmla="*/ 550068 h 562791"/>
                <a:gd name="connsiteX10" fmla="*/ 661194 w 5759450"/>
                <a:gd name="connsiteY10" fmla="*/ 553244 h 562791"/>
                <a:gd name="connsiteX11" fmla="*/ 0 w 5759450"/>
                <a:gd name="connsiteY11" fmla="*/ 527050 h 562791"/>
                <a:gd name="connsiteX12" fmla="*/ 200025 w 5759450"/>
                <a:gd name="connsiteY12" fmla="*/ 271463 h 562791"/>
                <a:gd name="connsiteX13" fmla="*/ 793 w 5759450"/>
                <a:gd name="connsiteY13" fmla="*/ 7938 h 562791"/>
                <a:gd name="connsiteX0" fmla="*/ 793 w 5761832"/>
                <a:gd name="connsiteY0" fmla="*/ 7938 h 563259"/>
                <a:gd name="connsiteX1" fmla="*/ 374650 w 5761832"/>
                <a:gd name="connsiteY1" fmla="*/ 31750 h 563259"/>
                <a:gd name="connsiteX2" fmla="*/ 916782 w 5761832"/>
                <a:gd name="connsiteY2" fmla="*/ 19050 h 563259"/>
                <a:gd name="connsiteX3" fmla="*/ 4862512 w 5761832"/>
                <a:gd name="connsiteY3" fmla="*/ 19050 h 563259"/>
                <a:gd name="connsiteX4" fmla="*/ 5076032 w 5761832"/>
                <a:gd name="connsiteY4" fmla="*/ 26988 h 563259"/>
                <a:gd name="connsiteX5" fmla="*/ 5759450 w 5761832"/>
                <a:gd name="connsiteY5" fmla="*/ 0 h 563259"/>
                <a:gd name="connsiteX6" fmla="*/ 5577681 w 5761832"/>
                <a:gd name="connsiteY6" fmla="*/ 273050 h 563259"/>
                <a:gd name="connsiteX7" fmla="*/ 5761832 w 5761832"/>
                <a:gd name="connsiteY7" fmla="*/ 522287 h 563259"/>
                <a:gd name="connsiteX8" fmla="*/ 5251450 w 5761832"/>
                <a:gd name="connsiteY8" fmla="*/ 558800 h 563259"/>
                <a:gd name="connsiteX9" fmla="*/ 919163 w 5761832"/>
                <a:gd name="connsiteY9" fmla="*/ 550068 h 563259"/>
                <a:gd name="connsiteX10" fmla="*/ 661194 w 5761832"/>
                <a:gd name="connsiteY10" fmla="*/ 553244 h 563259"/>
                <a:gd name="connsiteX11" fmla="*/ 0 w 5761832"/>
                <a:gd name="connsiteY11" fmla="*/ 527050 h 563259"/>
                <a:gd name="connsiteX12" fmla="*/ 200025 w 5761832"/>
                <a:gd name="connsiteY12" fmla="*/ 271463 h 563259"/>
                <a:gd name="connsiteX13" fmla="*/ 793 w 5761832"/>
                <a:gd name="connsiteY13" fmla="*/ 7938 h 563259"/>
                <a:gd name="connsiteX0" fmla="*/ 793 w 5761832"/>
                <a:gd name="connsiteY0" fmla="*/ 7938 h 563781"/>
                <a:gd name="connsiteX1" fmla="*/ 374650 w 5761832"/>
                <a:gd name="connsiteY1" fmla="*/ 31750 h 563781"/>
                <a:gd name="connsiteX2" fmla="*/ 916782 w 5761832"/>
                <a:gd name="connsiteY2" fmla="*/ 19050 h 563781"/>
                <a:gd name="connsiteX3" fmla="*/ 4862512 w 5761832"/>
                <a:gd name="connsiteY3" fmla="*/ 19050 h 563781"/>
                <a:gd name="connsiteX4" fmla="*/ 5076032 w 5761832"/>
                <a:gd name="connsiteY4" fmla="*/ 26988 h 563781"/>
                <a:gd name="connsiteX5" fmla="*/ 5759450 w 5761832"/>
                <a:gd name="connsiteY5" fmla="*/ 0 h 563781"/>
                <a:gd name="connsiteX6" fmla="*/ 5577681 w 5761832"/>
                <a:gd name="connsiteY6" fmla="*/ 273050 h 563781"/>
                <a:gd name="connsiteX7" fmla="*/ 5761832 w 5761832"/>
                <a:gd name="connsiteY7" fmla="*/ 522287 h 563781"/>
                <a:gd name="connsiteX8" fmla="*/ 5251450 w 5761832"/>
                <a:gd name="connsiteY8" fmla="*/ 558800 h 563781"/>
                <a:gd name="connsiteX9" fmla="*/ 919163 w 5761832"/>
                <a:gd name="connsiteY9" fmla="*/ 550068 h 563781"/>
                <a:gd name="connsiteX10" fmla="*/ 661194 w 5761832"/>
                <a:gd name="connsiteY10" fmla="*/ 553244 h 563781"/>
                <a:gd name="connsiteX11" fmla="*/ 0 w 5761832"/>
                <a:gd name="connsiteY11" fmla="*/ 527050 h 563781"/>
                <a:gd name="connsiteX12" fmla="*/ 200025 w 5761832"/>
                <a:gd name="connsiteY12" fmla="*/ 271463 h 563781"/>
                <a:gd name="connsiteX13" fmla="*/ 793 w 5761832"/>
                <a:gd name="connsiteY13" fmla="*/ 7938 h 563781"/>
                <a:gd name="connsiteX0" fmla="*/ 793 w 5761832"/>
                <a:gd name="connsiteY0" fmla="*/ 7938 h 559049"/>
                <a:gd name="connsiteX1" fmla="*/ 374650 w 5761832"/>
                <a:gd name="connsiteY1" fmla="*/ 31750 h 559049"/>
                <a:gd name="connsiteX2" fmla="*/ 916782 w 5761832"/>
                <a:gd name="connsiteY2" fmla="*/ 19050 h 559049"/>
                <a:gd name="connsiteX3" fmla="*/ 4862512 w 5761832"/>
                <a:gd name="connsiteY3" fmla="*/ 19050 h 559049"/>
                <a:gd name="connsiteX4" fmla="*/ 5076032 w 5761832"/>
                <a:gd name="connsiteY4" fmla="*/ 26988 h 559049"/>
                <a:gd name="connsiteX5" fmla="*/ 5759450 w 5761832"/>
                <a:gd name="connsiteY5" fmla="*/ 0 h 559049"/>
                <a:gd name="connsiteX6" fmla="*/ 5577681 w 5761832"/>
                <a:gd name="connsiteY6" fmla="*/ 273050 h 559049"/>
                <a:gd name="connsiteX7" fmla="*/ 5761832 w 5761832"/>
                <a:gd name="connsiteY7" fmla="*/ 522287 h 559049"/>
                <a:gd name="connsiteX8" fmla="*/ 5251450 w 5761832"/>
                <a:gd name="connsiteY8" fmla="*/ 558800 h 559049"/>
                <a:gd name="connsiteX9" fmla="*/ 919163 w 5761832"/>
                <a:gd name="connsiteY9" fmla="*/ 550068 h 559049"/>
                <a:gd name="connsiteX10" fmla="*/ 661194 w 5761832"/>
                <a:gd name="connsiteY10" fmla="*/ 553244 h 559049"/>
                <a:gd name="connsiteX11" fmla="*/ 0 w 5761832"/>
                <a:gd name="connsiteY11" fmla="*/ 527050 h 559049"/>
                <a:gd name="connsiteX12" fmla="*/ 200025 w 5761832"/>
                <a:gd name="connsiteY12" fmla="*/ 271463 h 559049"/>
                <a:gd name="connsiteX13" fmla="*/ 793 w 5761832"/>
                <a:gd name="connsiteY13" fmla="*/ 7938 h 55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1832" h="559049">
                  <a:moveTo>
                    <a:pt x="793" y="7938"/>
                  </a:moveTo>
                  <a:cubicBezTo>
                    <a:pt x="123031" y="32544"/>
                    <a:pt x="250031" y="23813"/>
                    <a:pt x="374650" y="31750"/>
                  </a:cubicBezTo>
                  <a:cubicBezTo>
                    <a:pt x="555361" y="27517"/>
                    <a:pt x="750359" y="32808"/>
                    <a:pt x="916782" y="19050"/>
                  </a:cubicBezTo>
                  <a:lnTo>
                    <a:pt x="4862512" y="19050"/>
                  </a:lnTo>
                  <a:lnTo>
                    <a:pt x="5076032" y="26988"/>
                  </a:lnTo>
                  <a:cubicBezTo>
                    <a:pt x="5303838" y="39423"/>
                    <a:pt x="5643562" y="28046"/>
                    <a:pt x="5759450" y="0"/>
                  </a:cubicBezTo>
                  <a:cubicBezTo>
                    <a:pt x="5713942" y="126736"/>
                    <a:pt x="5635095" y="193939"/>
                    <a:pt x="5577681" y="273050"/>
                  </a:cubicBezTo>
                  <a:lnTo>
                    <a:pt x="5761832" y="522287"/>
                  </a:lnTo>
                  <a:cubicBezTo>
                    <a:pt x="5652030" y="552713"/>
                    <a:pt x="5526881" y="557212"/>
                    <a:pt x="5251450" y="558800"/>
                  </a:cubicBezTo>
                  <a:lnTo>
                    <a:pt x="919163" y="550068"/>
                  </a:lnTo>
                  <a:lnTo>
                    <a:pt x="661194" y="553244"/>
                  </a:lnTo>
                  <a:cubicBezTo>
                    <a:pt x="526521" y="556419"/>
                    <a:pt x="206111" y="573881"/>
                    <a:pt x="0" y="527050"/>
                  </a:cubicBezTo>
                  <a:lnTo>
                    <a:pt x="200025" y="271463"/>
                  </a:lnTo>
                  <a:cubicBezTo>
                    <a:pt x="124089" y="193146"/>
                    <a:pt x="79110" y="136261"/>
                    <a:pt x="793" y="7938"/>
                  </a:cubicBezTo>
                  <a:close/>
                </a:path>
              </a:pathLst>
            </a:custGeom>
            <a:noFill/>
            <a:ln w="19050">
              <a:solidFill>
                <a:srgbClr val="CBF34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2309070" y="116632"/>
            <a:ext cx="4651375" cy="1219200"/>
            <a:chOff x="2530645" y="1066800"/>
            <a:chExt cx="4651820" cy="1220177"/>
          </a:xfrm>
        </p:grpSpPr>
        <p:pic>
          <p:nvPicPr>
            <p:cNvPr id="14" name="Picture 4" descr="C:\Users\dell\Desktop\Icon sale page\Icon tĩnh\200wid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59"/>
            <a:stretch>
              <a:fillRect/>
            </a:stretch>
          </p:blipFill>
          <p:spPr bwMode="auto">
            <a:xfrm flipH="1">
              <a:off x="2631272" y="2040885"/>
              <a:ext cx="3744118" cy="246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" name="Group 10"/>
            <p:cNvGrpSpPr>
              <a:grpSpLocks/>
            </p:cNvGrpSpPr>
            <p:nvPr/>
          </p:nvGrpSpPr>
          <p:grpSpPr bwMode="auto">
            <a:xfrm>
              <a:off x="2530645" y="1066800"/>
              <a:ext cx="4651820" cy="1011238"/>
              <a:chOff x="2671148" y="1311915"/>
              <a:chExt cx="3938587" cy="1011238"/>
            </a:xfrm>
          </p:grpSpPr>
          <p:pic>
            <p:nvPicPr>
              <p:cNvPr id="16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71148" y="1311915"/>
                <a:ext cx="3938587" cy="10112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7" name="Rounded Rectangle 16"/>
              <p:cNvSpPr/>
              <p:nvPr/>
            </p:nvSpPr>
            <p:spPr>
              <a:xfrm>
                <a:off x="2762555" y="1386588"/>
                <a:ext cx="3777280" cy="861115"/>
              </a:xfrm>
              <a:prstGeom prst="roundRect">
                <a:avLst>
                  <a:gd name="adj" fmla="val 12108"/>
                </a:avLst>
              </a:prstGeom>
              <a:noFill/>
              <a:ln w="19050">
                <a:solidFill>
                  <a:srgbClr val="996633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18" name="TextBox 17"/>
          <p:cNvSpPr txBox="1"/>
          <p:nvPr/>
        </p:nvSpPr>
        <p:spPr>
          <a:xfrm>
            <a:off x="2360340" y="260648"/>
            <a:ext cx="44608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Hợp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tác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xã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err="1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Nghi</a:t>
            </a:r>
            <a:r>
              <a:rPr lang="en-US" sz="2000" b="1" dirty="0" smtClean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Long</a:t>
            </a:r>
            <a:endParaRPr lang="en-US" sz="2000" b="1" dirty="0">
              <a:solidFill>
                <a:srgbClr val="99663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179512" y="1400090"/>
            <a:ext cx="8280920" cy="4888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Địa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chỉ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Xóm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vi-VN" dirty="0">
                <a:latin typeface="Arial" pitchFamily="34" charset="0"/>
                <a:cs typeface="Arial" pitchFamily="34" charset="0"/>
              </a:rPr>
              <a:t>xã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Nghi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Long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vi-VN" dirty="0">
                <a:latin typeface="Arial" pitchFamily="34" charset="0"/>
                <a:cs typeface="Arial" pitchFamily="34" charset="0"/>
              </a:rPr>
              <a:t>huyện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Nghi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Lộc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tỉnh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Nghệ </a:t>
            </a:r>
            <a:r>
              <a:rPr lang="vi-VN" dirty="0">
                <a:latin typeface="Arial" pitchFamily="34" charset="0"/>
                <a:cs typeface="Arial" pitchFamily="34" charset="0"/>
              </a:rPr>
              <a:t>An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Người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diện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Nguyễn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Cảnh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Chức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vụ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Giám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đốc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liên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hệ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0913.076.385 </a:t>
            </a: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giấy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tờ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hợp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pháp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Giấy ĐK</a:t>
            </a:r>
            <a:r>
              <a:rPr lang="en-US" dirty="0">
                <a:latin typeface="Arial" pitchFamily="34" charset="0"/>
                <a:cs typeface="Arial" pitchFamily="34" charset="0"/>
              </a:rPr>
              <a:t>K</a:t>
            </a:r>
            <a:r>
              <a:rPr lang="vi-VN" dirty="0">
                <a:latin typeface="Arial" pitchFamily="34" charset="0"/>
                <a:cs typeface="Arial" pitchFamily="34" charset="0"/>
              </a:rPr>
              <a:t>D, </a:t>
            </a:r>
            <a:r>
              <a:rPr lang="en-US" dirty="0">
                <a:latin typeface="Arial" pitchFamily="34" charset="0"/>
                <a:cs typeface="Arial" pitchFamily="34" charset="0"/>
              </a:rPr>
              <a:t>G</a:t>
            </a:r>
            <a:r>
              <a:rPr lang="vi-VN" dirty="0">
                <a:latin typeface="Arial" pitchFamily="34" charset="0"/>
                <a:cs typeface="Arial" pitchFamily="34" charset="0"/>
              </a:rPr>
              <a:t>iấy chứng nhận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cơ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sở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vi-VN" dirty="0">
                <a:latin typeface="Arial" pitchFamily="34" charset="0"/>
                <a:cs typeface="Arial" pitchFamily="34" charset="0"/>
              </a:rPr>
              <a:t>đủ điều kiện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ATTP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mác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Ngành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nghề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SX &amp; KD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chính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xuất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chế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biến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và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kinh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doanh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>
                <a:latin typeface="Arial" pitchFamily="34" charset="0"/>
                <a:cs typeface="Arial" pitchFamily="34" charset="0"/>
              </a:rPr>
              <a:t>các sản phẩm từ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lạc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SX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rau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củ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sạch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xuất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cung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cấp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nay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Dầu lạc, lạc nhân (Giống lạc sen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rau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củ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quả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sạch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5"/>
              </a:buBlip>
            </a:pPr>
            <a:r>
              <a:rPr lang="en-US" b="1" dirty="0" err="1">
                <a:latin typeface="Arial" pitchFamily="34" charset="0"/>
                <a:cs typeface="Arial" pitchFamily="34" charset="0"/>
              </a:rPr>
              <a:t>Quy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cách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đóng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gói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vi-VN" dirty="0">
                <a:latin typeface="Arial" pitchFamily="34" charset="0"/>
                <a:cs typeface="Arial" pitchFamily="34" charset="0"/>
              </a:rPr>
              <a:t>Dầu lạc chai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1lit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>
                <a:latin typeface="Arial" pitchFamily="34" charset="0"/>
                <a:cs typeface="Arial" pitchFamily="34" charset="0"/>
              </a:rPr>
              <a:t>2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lit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>
                <a:latin typeface="Arial" pitchFamily="34" charset="0"/>
                <a:cs typeface="Arial" pitchFamily="34" charset="0"/>
              </a:rPr>
              <a:t>5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lit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Quy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mô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số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lượng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xuất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Dầu lạc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00 </a:t>
            </a:r>
            <a:r>
              <a:rPr lang="vi-VN" dirty="0">
                <a:latin typeface="Arial" pitchFamily="34" charset="0"/>
                <a:cs typeface="Arial" pitchFamily="34" charset="0"/>
              </a:rPr>
              <a:t>lit/ngày;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SzPct val="175000"/>
              <a:buBlip>
                <a:blip r:embed="rId5"/>
              </a:buBlip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Thời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bán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ra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trường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vi-VN" dirty="0">
                <a:latin typeface="Arial" pitchFamily="34" charset="0"/>
                <a:cs typeface="Arial" pitchFamily="34" charset="0"/>
              </a:rPr>
              <a:t>Quanh năm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61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14375470</TotalTime>
  <Words>1761</Words>
  <Application>Microsoft Office PowerPoint</Application>
  <PresentationFormat>On-screen Show (4:3)</PresentationFormat>
  <Paragraphs>138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NamCT</cp:lastModifiedBy>
  <cp:revision>215</cp:revision>
  <cp:lastPrinted>2018-06-19T07:53:23Z</cp:lastPrinted>
  <dcterms:created xsi:type="dcterms:W3CDTF">2018-06-19T04:22:08Z</dcterms:created>
  <dcterms:modified xsi:type="dcterms:W3CDTF">2020-07-28T07:46:57Z</dcterms:modified>
</cp:coreProperties>
</file>